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9" r:id="rId1"/>
  </p:sldMasterIdLst>
  <p:notesMasterIdLst>
    <p:notesMasterId r:id="rId41"/>
  </p:notesMasterIdLst>
  <p:sldIdLst>
    <p:sldId id="412" r:id="rId2"/>
    <p:sldId id="424" r:id="rId3"/>
    <p:sldId id="421" r:id="rId4"/>
    <p:sldId id="286" r:id="rId5"/>
    <p:sldId id="425" r:id="rId6"/>
    <p:sldId id="408" r:id="rId7"/>
    <p:sldId id="367" r:id="rId8"/>
    <p:sldId id="337" r:id="rId9"/>
    <p:sldId id="350" r:id="rId10"/>
    <p:sldId id="409" r:id="rId11"/>
    <p:sldId id="340" r:id="rId12"/>
    <p:sldId id="351" r:id="rId13"/>
    <p:sldId id="342" r:id="rId14"/>
    <p:sldId id="343" r:id="rId15"/>
    <p:sldId id="344" r:id="rId16"/>
    <p:sldId id="352" r:id="rId17"/>
    <p:sldId id="410" r:id="rId18"/>
    <p:sldId id="346" r:id="rId19"/>
    <p:sldId id="353" r:id="rId20"/>
    <p:sldId id="348" r:id="rId21"/>
    <p:sldId id="349" r:id="rId22"/>
    <p:sldId id="427" r:id="rId23"/>
    <p:sldId id="411" r:id="rId24"/>
    <p:sldId id="394" r:id="rId25"/>
    <p:sldId id="274" r:id="rId26"/>
    <p:sldId id="310" r:id="rId27"/>
    <p:sldId id="303" r:id="rId28"/>
    <p:sldId id="313" r:id="rId29"/>
    <p:sldId id="379" r:id="rId30"/>
    <p:sldId id="314" r:id="rId31"/>
    <p:sldId id="298" r:id="rId32"/>
    <p:sldId id="317" r:id="rId33"/>
    <p:sldId id="315" r:id="rId34"/>
    <p:sldId id="426" r:id="rId35"/>
    <p:sldId id="430" r:id="rId36"/>
    <p:sldId id="429" r:id="rId37"/>
    <p:sldId id="354" r:id="rId38"/>
    <p:sldId id="428" r:id="rId39"/>
    <p:sldId id="277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5F1"/>
    <a:srgbClr val="0A58FD"/>
    <a:srgbClr val="F8F3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3" autoAdjust="0"/>
    <p:restoredTop sz="95408"/>
  </p:normalViewPr>
  <p:slideViewPr>
    <p:cSldViewPr snapToGrid="0">
      <p:cViewPr varScale="1">
        <p:scale>
          <a:sx n="108" d="100"/>
          <a:sy n="108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427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FC9F2F-AAB4-D64C-9ACC-8108AB92844A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1D73D6-D8CE-1843-A597-E53763F719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185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36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illustration, we computed several flavors of the FDR for 5 SNPs with a SGPV of 0. These are displayed in Table 2. Three versions of the false discovery rate,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, were computed. 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the log odds ratio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its MLE.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uses the natural point null,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with the alternative set to the MLE,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uses a point null hypothesis that is closer to the null boundary,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1.05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, with a prespecified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𝐹𝐷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uses the interval null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1/0.9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US" dirty="0"/>
                  <a:t> and the interval alternative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𝑢𝑛𝑖𝑓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/>
                  <a:t> are the lower and upper bound of the 1/8 SI. </a:t>
                </a:r>
                <a:r>
                  <a:rPr lang="en-US"/>
                  <a:t>FDR computations follow the formulae in Section 5 and Remark E.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For illustration, we computed several flavors of the FDR for 5 SNPs with a SGPV of 0. These are displayed in Table 2. Three versions of the false discovery rate, </a:t>
                </a:r>
                <a:r>
                  <a:rPr lang="en-US" i="0"/>
                  <a:t>𝐹𝐷𝑅=𝑃(𝐻_0│𝑝_𝛿=0)</a:t>
                </a:r>
                <a:r>
                  <a:rPr lang="en-US" dirty="0"/>
                  <a:t>, were computed. Here </a:t>
                </a:r>
                <a:r>
                  <a:rPr lang="en-US" i="0"/>
                  <a:t>𝜃</a:t>
                </a:r>
                <a:r>
                  <a:rPr lang="en-US" dirty="0"/>
                  <a:t> is the log odds ratio and </a:t>
                </a:r>
                <a:r>
                  <a:rPr lang="en-US" i="0"/>
                  <a:t>𝜃 ̂</a:t>
                </a:r>
                <a:r>
                  <a:rPr lang="en-US" dirty="0"/>
                  <a:t> is its MLE. </a:t>
                </a:r>
                <a:r>
                  <a:rPr lang="en-US" i="0"/>
                  <a:t>𝐹𝐷𝑅_1</a:t>
                </a:r>
                <a:r>
                  <a:rPr lang="en-US" dirty="0"/>
                  <a:t> uses the natural point null, </a:t>
                </a:r>
                <a:r>
                  <a:rPr lang="en-US" i="0"/>
                  <a:t>𝐻_0:𝜃=log⁡(1)</a:t>
                </a:r>
                <a:r>
                  <a:rPr lang="en-US" dirty="0"/>
                  <a:t> with the alternative set to the MLE, </a:t>
                </a:r>
                <a:r>
                  <a:rPr lang="en-US" i="0"/>
                  <a:t>𝐻_1:𝜃=𝜃 ̂</a:t>
                </a:r>
                <a:r>
                  <a:rPr lang="en-US" dirty="0"/>
                  <a:t>. </a:t>
                </a:r>
                <a:r>
                  <a:rPr lang="en-US" i="0"/>
                  <a:t>𝐹𝐷𝑅_2</a:t>
                </a:r>
                <a:r>
                  <a:rPr lang="en-US" dirty="0"/>
                  <a:t> uses a point null hypothesis that is closer to the null boundary, </a:t>
                </a:r>
                <a:r>
                  <a:rPr lang="en-US" i="0"/>
                  <a:t>𝐻_0:𝜃=log⁡(1.05)</a:t>
                </a:r>
                <a:r>
                  <a:rPr lang="en-US" dirty="0"/>
                  <a:t>, with a prespecified alternative </a:t>
                </a:r>
                <a:r>
                  <a:rPr lang="en-US" i="0"/>
                  <a:t>𝐻_1:𝜃=log⁡(2)</a:t>
                </a:r>
                <a:r>
                  <a:rPr lang="en-US" dirty="0"/>
                  <a:t>. </a:t>
                </a:r>
                <a:r>
                  <a:rPr lang="en-US" i="0"/>
                  <a:t>𝐹𝐷𝑅_3</a:t>
                </a:r>
                <a:r>
                  <a:rPr lang="en-US" dirty="0"/>
                  <a:t> uses the interval null </a:t>
                </a:r>
                <a:r>
                  <a:rPr lang="en-US" i="0"/>
                  <a:t>𝐻_0:𝜃~𝑢𝑛𝑖𝑓[log⁡(0.9), log⁡(1/0.9) ]</a:t>
                </a:r>
                <a:r>
                  <a:rPr lang="en-US" dirty="0"/>
                  <a:t> and the interval alternative </a:t>
                </a:r>
                <a:r>
                  <a:rPr lang="en-US" i="0"/>
                  <a:t>𝐻_1:𝜃~𝑢𝑛𝑖𝑓[𝜃 ̂_𝑙,𝜃 ̂_𝑢 ]</a:t>
                </a:r>
                <a:r>
                  <a:rPr lang="en-US" dirty="0"/>
                  <a:t> where </a:t>
                </a:r>
                <a:r>
                  <a:rPr lang="en-US" i="0"/>
                  <a:t>𝜃 ̂_𝑙</a:t>
                </a:r>
                <a:r>
                  <a:rPr lang="en-US" dirty="0"/>
                  <a:t> and </a:t>
                </a:r>
                <a:r>
                  <a:rPr lang="en-US" i="0"/>
                  <a:t>𝜃 ̂_𝑢</a:t>
                </a:r>
                <a:r>
                  <a:rPr lang="en-US" dirty="0"/>
                  <a:t> are the lower and upper bound of the 1/8 SI. </a:t>
                </a:r>
                <a:r>
                  <a:rPr lang="en-US"/>
                  <a:t>FDR computations follow the formulae in Section 5 and Remark E.</a:t>
                </a:r>
              </a:p>
              <a:p>
                <a:endParaRPr lang="en-US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1D73D6-D8CE-1843-A597-E53763F719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9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13259" y="1300786"/>
            <a:ext cx="6517482" cy="2509213"/>
          </a:xfrm>
        </p:spPr>
        <p:txBody>
          <a:bodyPr anchor="b">
            <a:normAutofit/>
          </a:bodyPr>
          <a:lstStyle>
            <a:lvl1pPr algn="ctr">
              <a:defRPr sz="4400" b="1" i="0">
                <a:latin typeface="CMU Typewriter Text" charset="0"/>
                <a:ea typeface="CMU Typewriter Text" charset="0"/>
                <a:cs typeface="CMU Typewriter Text" charset="0"/>
              </a:defRPr>
            </a:lvl1pPr>
          </a:lstStyle>
          <a:p>
            <a:r>
              <a:rPr lang="en-US" dirty="0"/>
              <a:t>Evidential Metrics &amp; Second-generation </a:t>
            </a:r>
            <a:r>
              <a:rPr lang="en-US" b="1" i="1" dirty="0">
                <a:latin typeface="CMU Typewriter Text BoldItalic" charset="0"/>
                <a:ea typeface="CMU Typewriter Text BoldItalic" charset="0"/>
                <a:cs typeface="CMU Typewriter Text BoldItalic" charset="0"/>
              </a:rPr>
              <a:t>P</a:t>
            </a:r>
            <a:r>
              <a:rPr lang="en-US" dirty="0"/>
              <a:t>-values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13259" y="3886201"/>
            <a:ext cx="6517482" cy="1371599"/>
          </a:xfrm>
        </p:spPr>
        <p:txBody>
          <a:bodyPr>
            <a:normAutofit/>
          </a:bodyPr>
          <a:lstStyle>
            <a:lvl1pPr marL="0" indent="0" algn="ctr">
              <a:buNone/>
              <a:defRPr sz="3600" b="1" baseline="0">
                <a:solidFill>
                  <a:schemeClr val="tx1"/>
                </a:solidFill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Jeffrey D. Blume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4289374"/>
            <a:ext cx="7773324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8558" y="698261"/>
            <a:ext cx="7366899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5108728"/>
            <a:ext cx="7773339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204821"/>
            <a:ext cx="7773339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872588"/>
            <a:ext cx="6977064" cy="272991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372797"/>
            <a:ext cx="7773339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7626" y="887859"/>
            <a:ext cx="546888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50130" y="3120015"/>
            <a:ext cx="553641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2138722"/>
            <a:ext cx="7773339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4662335"/>
            <a:ext cx="777333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7773339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31" y="2367093"/>
            <a:ext cx="2474232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31" y="2943356"/>
            <a:ext cx="2474232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9292" y="2367093"/>
            <a:ext cx="246864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1012" y="2943356"/>
            <a:ext cx="2477513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367093"/>
            <a:ext cx="24786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79974" y="2943356"/>
            <a:ext cx="247869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31" y="610772"/>
            <a:ext cx="7773339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31" y="4204820"/>
            <a:ext cx="247230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331" y="2367093"/>
            <a:ext cx="2472307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31" y="4781082"/>
            <a:ext cx="2472307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69" y="4204820"/>
            <a:ext cx="247637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31011" y="2367093"/>
            <a:ext cx="2477514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781081"/>
            <a:ext cx="2477514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4204820"/>
            <a:ext cx="247551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79974" y="2367093"/>
            <a:ext cx="2478696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880" y="4781079"/>
            <a:ext cx="2478790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2367094"/>
            <a:ext cx="7773339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2"/>
            <a:ext cx="1914995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331" y="609602"/>
            <a:ext cx="5744043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 u="sng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539516"/>
            <a:ext cx="7772870" cy="4572000"/>
          </a:xfrm>
        </p:spPr>
        <p:txBody>
          <a:bodyPr/>
          <a:lstStyle>
            <a:lvl1pPr>
              <a:defRPr sz="2400" b="0" i="0">
                <a:latin typeface="CMU Typewriter Text" charset="0"/>
                <a:ea typeface="CMU Typewriter Text" charset="0"/>
                <a:cs typeface="CMU Typewriter Text" charset="0"/>
              </a:defRPr>
            </a:lvl1pPr>
            <a:lvl2pPr>
              <a:defRPr sz="2000" b="0" i="0">
                <a:latin typeface="CMU Typewriter Text" charset="0"/>
                <a:ea typeface="CMU Typewriter Text" charset="0"/>
                <a:cs typeface="CMU Typewriter Text" charset="0"/>
              </a:defRPr>
            </a:lvl2pPr>
            <a:lvl3pPr>
              <a:defRPr sz="1800" b="0" i="0">
                <a:latin typeface="CMU Typewriter Text" charset="0"/>
                <a:ea typeface="CMU Typewriter Text" charset="0"/>
                <a:cs typeface="CMU Typewriter Text" charset="0"/>
              </a:defRPr>
            </a:lvl3pPr>
            <a:lvl4pPr>
              <a:defRPr sz="1600" b="0" i="0">
                <a:latin typeface="CMU Typewriter Text" charset="0"/>
                <a:ea typeface="CMU Typewriter Text" charset="0"/>
                <a:cs typeface="CMU Typewriter Text" charset="0"/>
              </a:defRPr>
            </a:lvl4pPr>
            <a:lvl5pPr>
              <a:defRPr sz="1400" b="0" i="0">
                <a:latin typeface="CMU Typewriter Text" charset="0"/>
                <a:ea typeface="CMU Typewriter Text" charset="0"/>
                <a:cs typeface="CMU Typewriter Tex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4755" y="6397903"/>
            <a:ext cx="2333916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331" y="6397903"/>
            <a:ext cx="4887333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828564"/>
            <a:ext cx="7763814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3657458"/>
            <a:ext cx="7763814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2367093"/>
            <a:ext cx="382952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629150" y="2367093"/>
            <a:ext cx="382905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332" y="618518"/>
            <a:ext cx="7773338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746" y="2371018"/>
            <a:ext cx="3655106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331" y="3051013"/>
            <a:ext cx="3829520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7317" y="2371018"/>
            <a:ext cx="3661353" cy="679994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629150" y="3051013"/>
            <a:ext cx="382905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1" y="609600"/>
            <a:ext cx="2951766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808547" y="609601"/>
            <a:ext cx="4650122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31" y="2632852"/>
            <a:ext cx="2951767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32" y="609600"/>
            <a:ext cx="4129618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04270" y="609601"/>
            <a:ext cx="3005851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632853"/>
            <a:ext cx="4129604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7000">
              <a:srgbClr val="D7DBDE"/>
            </a:gs>
            <a:gs pos="0">
              <a:srgbClr val="F8F3ED"/>
            </a:gs>
            <a:gs pos="100000">
              <a:schemeClr val="bg2">
                <a:shade val="92000"/>
                <a:satMod val="140000"/>
                <a:lumMod val="110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-5"/>
            <a:ext cx="914400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8669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31" y="1541929"/>
            <a:ext cx="7773339" cy="4571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84278" y="6397903"/>
            <a:ext cx="23743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31" y="6397903"/>
            <a:ext cx="50046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r>
              <a:rPr lang="en-US" dirty="0"/>
              <a:t>ASA SGPV Short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669" y="6397903"/>
            <a:ext cx="5731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  <a:latin typeface="CMU Typewriter Text Bold" charset="0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244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b="1" i="0" kern="1200" cap="none" baseline="0">
          <a:solidFill>
            <a:schemeClr val="tx1"/>
          </a:solidFill>
          <a:effectLst/>
          <a:latin typeface="CMU Typewriter Text" charset="0"/>
          <a:ea typeface="CMU Typewriter Text" charset="0"/>
          <a:cs typeface="CMU Typewriter Text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7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5111" y="1062625"/>
            <a:ext cx="8555478" cy="2397661"/>
          </a:xfrm>
        </p:spPr>
        <p:txBody>
          <a:bodyPr>
            <a:normAutofit fontScale="90000"/>
          </a:bodyPr>
          <a:lstStyle/>
          <a:p>
            <a:r>
              <a:rPr lang="en-US" dirty="0"/>
              <a:t>Second-generation </a:t>
            </a:r>
            <a:r>
              <a:rPr lang="en-US" i="1" dirty="0"/>
              <a:t>p-</a:t>
            </a:r>
            <a:r>
              <a:rPr lang="en-US" dirty="0"/>
              <a:t>values:</a:t>
            </a:r>
            <a:br>
              <a:rPr lang="en-US" dirty="0"/>
            </a:br>
            <a:r>
              <a:rPr lang="en-US" dirty="0"/>
              <a:t>equivalence tests, </a:t>
            </a:r>
            <a:br>
              <a:rPr lang="en-US" dirty="0"/>
            </a:br>
            <a:r>
              <a:rPr lang="en-US" dirty="0"/>
              <a:t>statistical properties, </a:t>
            </a:r>
            <a:br>
              <a:rPr lang="en-US" dirty="0"/>
            </a:br>
            <a:r>
              <a:rPr lang="en-US" dirty="0"/>
              <a:t>and false discovery rates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099552"/>
            <a:ext cx="4078705" cy="17430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600" b="0" dirty="0"/>
              <a:t>Jeffrey D. Blume, </a:t>
            </a:r>
          </a:p>
          <a:p>
            <a:pPr>
              <a:lnSpc>
                <a:spcPct val="150000"/>
              </a:lnSpc>
            </a:pPr>
            <a:r>
              <a:rPr lang="en-US" sz="2600" b="0" dirty="0"/>
              <a:t>PhD</a:t>
            </a:r>
            <a:endParaRPr lang="en-US" sz="2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4F6D7F2-E2B4-5349-B8DB-1077A893BA51}"/>
              </a:ext>
            </a:extLst>
          </p:cNvPr>
          <p:cNvCxnSpPr>
            <a:cxnSpLocks/>
          </p:cNvCxnSpPr>
          <p:nvPr/>
        </p:nvCxnSpPr>
        <p:spPr>
          <a:xfrm>
            <a:off x="860763" y="3746410"/>
            <a:ext cx="719847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1FCADD82-692A-EB48-8E46-D1AE02E0A515}"/>
              </a:ext>
            </a:extLst>
          </p:cNvPr>
          <p:cNvSpPr txBox="1">
            <a:spLocks/>
          </p:cNvSpPr>
          <p:nvPr/>
        </p:nvSpPr>
        <p:spPr>
          <a:xfrm>
            <a:off x="4186990" y="4091971"/>
            <a:ext cx="5053264" cy="1865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600" b="0" dirty="0"/>
              <a:t>Megan H. Murray,        </a:t>
            </a:r>
            <a:r>
              <a:rPr lang="en-US" sz="2000" b="0" dirty="0"/>
              <a:t>almost</a:t>
            </a:r>
            <a:r>
              <a:rPr lang="en-US" sz="2400" b="0" dirty="0"/>
              <a:t> </a:t>
            </a:r>
            <a:r>
              <a:rPr lang="en-US" sz="2600" b="0" dirty="0"/>
              <a:t>PhD</a:t>
            </a:r>
            <a:r>
              <a:rPr lang="en-US" b="0" dirty="0"/>
              <a:t> </a:t>
            </a:r>
            <a:r>
              <a:rPr lang="en-US" sz="2000" b="0" dirty="0"/>
              <a:t>(July 6</a:t>
            </a:r>
            <a:r>
              <a:rPr lang="en-US" sz="2000" b="0" baseline="30000" dirty="0"/>
              <a:t>th</a:t>
            </a:r>
            <a:r>
              <a:rPr lang="en-US" sz="2000" b="0" dirty="0"/>
              <a:t> defense)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6DC62A2-910C-5145-A2A6-1299E6D87A11}"/>
              </a:ext>
            </a:extLst>
          </p:cNvPr>
          <p:cNvSpPr txBox="1">
            <a:spLocks/>
          </p:cNvSpPr>
          <p:nvPr/>
        </p:nvSpPr>
        <p:spPr>
          <a:xfrm>
            <a:off x="3958348" y="4162699"/>
            <a:ext cx="1003300" cy="961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0" dirty="0"/>
              <a:t>and</a:t>
            </a:r>
            <a:endParaRPr lang="en-US" sz="26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7B53504-60C7-4F4E-80A7-42133CD8DB5D}"/>
              </a:ext>
            </a:extLst>
          </p:cNvPr>
          <p:cNvSpPr txBox="1">
            <a:spLocks/>
          </p:cNvSpPr>
          <p:nvPr/>
        </p:nvSpPr>
        <p:spPr>
          <a:xfrm>
            <a:off x="108285" y="5496796"/>
            <a:ext cx="4078705" cy="1812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0" dirty="0"/>
              <a:t>School of Data Science </a:t>
            </a:r>
          </a:p>
          <a:p>
            <a:pPr>
              <a:lnSpc>
                <a:spcPct val="150000"/>
              </a:lnSpc>
            </a:pPr>
            <a:r>
              <a:rPr lang="en-US" sz="2200" b="0" dirty="0"/>
              <a:t>University of Virginia</a:t>
            </a:r>
            <a:endParaRPr lang="en-US" sz="22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6F8323B-FD91-A244-9696-25439F185A0E}"/>
              </a:ext>
            </a:extLst>
          </p:cNvPr>
          <p:cNvSpPr txBox="1">
            <a:spLocks/>
          </p:cNvSpPr>
          <p:nvPr/>
        </p:nvSpPr>
        <p:spPr>
          <a:xfrm>
            <a:off x="4186990" y="5496796"/>
            <a:ext cx="5053264" cy="155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3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b="1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200" b="0" dirty="0"/>
              <a:t>Department of Biostatistics</a:t>
            </a:r>
          </a:p>
          <a:p>
            <a:pPr>
              <a:lnSpc>
                <a:spcPct val="150000"/>
              </a:lnSpc>
            </a:pPr>
            <a:r>
              <a:rPr lang="en-US" sz="2200" b="0" dirty="0"/>
              <a:t>Vanderbilt University</a:t>
            </a:r>
            <a:endParaRPr lang="en-US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69FD0-7EB8-FC40-A685-198C0CC13C38}"/>
              </a:ext>
            </a:extLst>
          </p:cNvPr>
          <p:cNvSpPr txBox="1"/>
          <p:nvPr/>
        </p:nvSpPr>
        <p:spPr>
          <a:xfrm rot="20906255">
            <a:off x="155133" y="396773"/>
            <a:ext cx="2374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MU Typewriter Text" panose="02000609000000000000" pitchFamily="49" charset="0"/>
                <a:ea typeface="CMU Typewriter Text" panose="02000609000000000000" pitchFamily="49" charset="0"/>
                <a:cs typeface="CMU Typewriter Text" panose="02000609000000000000" pitchFamily="49" charset="0"/>
              </a:rPr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3141316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0129-8F05-5145-A935-62187AB1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‘Power’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502DD-C961-FA4D-9D8B-C3587152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5B08A-DCF6-7C49-AFFF-7C573332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42221D3-5BCA-7942-90CA-649776CC25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528" y="1490482"/>
                <a:ext cx="8229600" cy="936104"/>
              </a:xfrm>
              <a:prstGeom prst="rect">
                <a:avLst/>
              </a:prstGeom>
            </p:spPr>
            <p:txBody>
              <a:bodyPr vert="horz" lIns="396000" tIns="45720" rIns="91440" bIns="45720" rtlCol="0" anchor="t">
                <a:norm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None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40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point null,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𝜎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: standard deviaiton</a:t>
                </a:r>
              </a:p>
              <a:p>
                <a:pPr marL="342900" lvl="1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: half-width of indifference zone </a:t>
                </a:r>
              </a:p>
              <a:p>
                <a:pPr marL="342900" lvl="1" indent="-342900">
                  <a:buFont typeface="Arial" charset="0"/>
                  <a:buChar char="•"/>
                </a:pPr>
                <a:endParaRPr lang="en-US" sz="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42221D3-5BCA-7942-90CA-649776CC2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490482"/>
                <a:ext cx="8229600" cy="936104"/>
              </a:xfrm>
              <a:prstGeom prst="rect">
                <a:avLst/>
              </a:prstGeom>
              <a:blipFill>
                <a:blip r:embed="rId2"/>
                <a:stretch>
                  <a:fillRect t="-266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95AA25-5D06-AB45-B922-013425648164}"/>
                  </a:ext>
                </a:extLst>
              </p:cNvPr>
              <p:cNvSpPr/>
              <p:nvPr/>
            </p:nvSpPr>
            <p:spPr>
              <a:xfrm>
                <a:off x="-418679" y="2822915"/>
                <a:ext cx="9144000" cy="17694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=0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                           </m:t>
                      </m:r>
                      <m:r>
                        <a:rPr lang="en-US" sz="2400" i="0">
                          <a:latin typeface="Cambria Math" charset="0"/>
                        </a:rPr>
                        <m:t>+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0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95AA25-5D06-AB45-B922-013425648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8679" y="2822915"/>
                <a:ext cx="9144000" cy="1769459"/>
              </a:xfrm>
              <a:prstGeom prst="rect">
                <a:avLst/>
              </a:prstGeom>
              <a:blipFill>
                <a:blip r:embed="rId3"/>
                <a:stretch>
                  <a:fillRect t="-2128" b="-24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952FF4-6ECF-1746-9BF6-FEE296CA12CB}"/>
                  </a:ext>
                </a:extLst>
              </p:cNvPr>
              <p:cNvSpPr/>
              <p:nvPr/>
            </p:nvSpPr>
            <p:spPr>
              <a:xfrm>
                <a:off x="566752" y="5007006"/>
                <a:ext cx="5688632" cy="9308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=0</m:t>
                          </m:r>
                          <m:r>
                            <a:rPr lang="en-US" sz="2400" b="0" i="0" smtClean="0"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=2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f>
                                <m:fPr>
                                  <m:type m:val="li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952FF4-6ECF-1746-9BF6-FEE296CA12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52" y="5007006"/>
                <a:ext cx="5688632" cy="930896"/>
              </a:xfrm>
              <a:prstGeom prst="rect">
                <a:avLst/>
              </a:prstGeom>
              <a:blipFill>
                <a:blip r:embed="rId4"/>
                <a:stretch>
                  <a:fillRect t="-4000" b="-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44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>
                              <a:latin typeface="Cambria Math" charset="0"/>
                            </a:rPr>
                            <m:t>=0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0" y="-315416"/>
            <a:ext cx="7360920" cy="7360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E9DC2-20D8-024C-A436-0812A3BFC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EF94A-DB92-374D-BC25-AEBC96530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221150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330" y="227194"/>
            <a:ext cx="8078659" cy="866959"/>
          </a:xfrm>
        </p:spPr>
        <p:txBody>
          <a:bodyPr/>
          <a:lstStyle/>
          <a:p>
            <a:r>
              <a:rPr lang="en-US" altLang="ko-KR" dirty="0"/>
              <a:t>Compare with standard methods</a:t>
            </a:r>
            <a:endParaRPr lang="ko-KR" alt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63754" y="1358378"/>
            <a:ext cx="8721810" cy="5001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/>
          </a:p>
          <a:p>
            <a:r>
              <a:rPr lang="en-US" altLang="ko-KR" dirty="0"/>
              <a:t>Second-generation </a:t>
            </a:r>
            <a:r>
              <a:rPr lang="en-US" altLang="ko-KR" i="1" dirty="0"/>
              <a:t>p</a:t>
            </a:r>
            <a:r>
              <a:rPr lang="en-US" altLang="ko-KR" dirty="0"/>
              <a:t>-value vs. Bonferroni correction</a:t>
            </a:r>
          </a:p>
          <a:p>
            <a:pPr lvl="1"/>
            <a:r>
              <a:rPr lang="en-US" altLang="ko-KR" sz="2200" dirty="0"/>
              <a:t>Adjusted for {10, 100, 7128} comparisons</a:t>
            </a:r>
          </a:p>
          <a:p>
            <a:pPr lvl="1"/>
            <a:r>
              <a:rPr lang="en-US" sz="2200" dirty="0"/>
              <a:t>Leukemia data example</a:t>
            </a:r>
          </a:p>
          <a:p>
            <a:endParaRPr lang="en-US" dirty="0"/>
          </a:p>
          <a:p>
            <a:r>
              <a:rPr lang="en-US" dirty="0"/>
              <a:t>Remember SGPV are not adjusted for comparisons</a:t>
            </a:r>
          </a:p>
          <a:p>
            <a:r>
              <a:rPr lang="en-US" dirty="0"/>
              <a:t>Discuss?</a:t>
            </a:r>
          </a:p>
          <a:p>
            <a:endParaRPr lang="en-US" dirty="0"/>
          </a:p>
          <a:p>
            <a:endParaRPr lang="en-US" sz="2100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B15D82-166F-4A49-B68F-6136B2932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56436A-9755-6E42-A7CE-2A0DCD01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79931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-315416"/>
            <a:ext cx="7360920" cy="736092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711336-2B7B-854B-8E75-CD00BF350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841FE0-7783-D346-A6B3-07415B14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699438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-315416"/>
            <a:ext cx="7360920" cy="7360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1B1F0-64FE-8945-9924-EF05CEE14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E18A82-5ECA-EE44-A0B5-A97FE4A0E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462263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-315416"/>
            <a:ext cx="7360920" cy="7360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366815-172D-1E40-9A25-2A64F14CE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AE754-9A9D-9C43-B629-7B7A48438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42851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Compatible with Null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93443" y="1322752"/>
                <a:ext cx="8157114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600" dirty="0"/>
                  <a:t>How often are the data compatible with null?</a:t>
                </a:r>
              </a:p>
              <a:p>
                <a:endParaRPr lang="en-US" altLang="ko-KR" b="1" dirty="0"/>
              </a:p>
              <a:p>
                <a:r>
                  <a:rPr lang="en-US" altLang="ko-KR" dirty="0"/>
                  <a:t>Examine</a:t>
                </a:r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dirty="0"/>
                  <a:t> is null or practically null</a:t>
                </a:r>
              </a:p>
              <a:p>
                <a:pPr lvl="1"/>
                <a:r>
                  <a:rPr lang="en-US" sz="2400" dirty="0"/>
                  <a:t>Essentially opposite of power function</a:t>
                </a:r>
              </a:p>
              <a:p>
                <a:endParaRPr lang="en-US" dirty="0"/>
              </a:p>
              <a:p>
                <a:r>
                  <a:rPr lang="en-US" dirty="0"/>
                  <a:t>Sample size must be large enough to allow the null interval to contain the interval estimate</a:t>
                </a:r>
              </a:p>
              <a:p>
                <a:endParaRPr lang="en-US" sz="2100" dirty="0"/>
              </a:p>
              <a:p>
                <a:r>
                  <a:rPr lang="en-US" dirty="0"/>
                  <a:t>This probability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400" dirty="0"/>
                  <a:t>converges to zero or one quickly for alternatives not near the edge of interval null</a:t>
                </a: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443" y="1322752"/>
                <a:ext cx="8157114" cy="5001847"/>
              </a:xfrm>
              <a:prstGeom prst="rect">
                <a:avLst/>
              </a:prstGeom>
              <a:blipFill>
                <a:blip r:embed="rId2"/>
                <a:stretch>
                  <a:fillRect l="-933" t="-759" r="-1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E088CE-A2CB-AF43-8980-8660ACB80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44C0D7-A7B5-534D-B0EC-63D951C9D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4158510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E8FFE-AE91-F848-ADB6-BA1CBBC0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‘Null Power’ Function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CB121-E39A-604B-A6DB-1D901060E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4BB17-CACC-E84C-8F1E-0F0FDC476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718D190-1002-DF49-B0D5-B3E3F81167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407" y="1429151"/>
                <a:ext cx="8229600" cy="257971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altLang="ko-KR" sz="2400" dirty="0"/>
                  <a:t>How often are the data compatible with null?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Sample size must be large enough to allow null interval to contain the interval estimate, so </a:t>
                </a:r>
              </a:p>
              <a:p>
                <a:pPr algn="l"/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	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  <m:r>
                      <a:rPr lang="en-US" sz="2400">
                        <a:latin typeface="Cambria Math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 or</a:t>
                </a:r>
                <a:r>
                  <a:rPr lang="en-US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200" i="1">
                            <a:latin typeface="Cambria Math" charset="0"/>
                          </a:rPr>
                          <m:t>𝑛</m:t>
                        </m:r>
                      </m:e>
                    </m:rad>
                    <m:r>
                      <a:rPr lang="en-US" sz="2200">
                        <a:latin typeface="Cambria Math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200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2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num>
                      <m:den>
                        <m:r>
                          <a:rPr lang="en-US" sz="2200" i="1">
                            <a:latin typeface="Cambria Math" charset="0"/>
                          </a:rPr>
                          <m:t>𝛿</m:t>
                        </m:r>
                      </m:den>
                    </m:f>
                  </m:oMath>
                </a14:m>
                <a:r>
                  <a:rPr lang="en-US" sz="22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) </a:t>
                </a:r>
              </a:p>
              <a:p>
                <a:pPr marL="342900" indent="-342900" algn="l">
                  <a:buFont typeface="Arial" charset="0"/>
                  <a:buChar char="•"/>
                </a:pPr>
                <a:endParaRPr lang="en-US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  <a:p>
                <a:pPr marL="342900" indent="-342900" algn="l">
                  <a:buFont typeface="Arial" charset="0"/>
                  <a:buChar char="•"/>
                </a:pPr>
                <a:r>
                  <a:rPr lang="en-US" sz="2400" dirty="0">
                    <a:latin typeface="CMU Typewriter Text" panose="02000609000000000000" pitchFamily="49" charset="0"/>
                    <a:ea typeface="CMU Typewriter Text" panose="02000609000000000000" pitchFamily="49" charset="0"/>
                    <a:cs typeface="CMU Typewriter Text" panose="02000609000000000000" pitchFamily="49" charset="0"/>
                  </a:rPr>
                  <a:t>This probability converges to 0 or 1 quickly</a:t>
                </a:r>
              </a:p>
              <a:p>
                <a:pPr marL="342900" indent="-342900" algn="l">
                  <a:buFont typeface="Arial" charset="0"/>
                  <a:buChar char="•"/>
                </a:pPr>
                <a:endParaRPr lang="en-US" sz="2400" dirty="0">
                  <a:latin typeface="CMU Typewriter Text" panose="02000609000000000000" pitchFamily="49" charset="0"/>
                  <a:ea typeface="CMU Typewriter Text" panose="02000609000000000000" pitchFamily="49" charset="0"/>
                  <a:cs typeface="CMU Typewriter Text" panose="02000609000000000000" pitchFamily="49" charset="0"/>
                </a:endParaRP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6718D190-1002-DF49-B0D5-B3E3F8116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07" y="1429151"/>
                <a:ext cx="8229600" cy="2579712"/>
              </a:xfrm>
              <a:prstGeom prst="rect">
                <a:avLst/>
              </a:prstGeom>
              <a:blipFill>
                <a:blip r:embed="rId2"/>
                <a:stretch>
                  <a:fillRect l="-924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0BC64C-E26B-704E-A615-EFBC6E007648}"/>
                  </a:ext>
                </a:extLst>
              </p:cNvPr>
              <p:cNvSpPr/>
              <p:nvPr/>
            </p:nvSpPr>
            <p:spPr>
              <a:xfrm>
                <a:off x="-873392" y="3853232"/>
                <a:ext cx="10017392" cy="25446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 i="0">
                              <a:latin typeface="Cambria Math" charset="0"/>
                            </a:rPr>
                            <m:t>=1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+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/2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                              </m:t>
                      </m:r>
                      <m:r>
                        <a:rPr lang="en-US" sz="2400" i="1">
                          <a:latin typeface="Cambria Math" charset="0"/>
                        </a:rPr>
                        <m:t>−</m:t>
                      </m:r>
                      <m:r>
                        <a:rPr lang="en-US" sz="2400" i="1">
                          <a:latin typeface="Cambria Math" charset="0"/>
                        </a:rPr>
                        <m:t>𝛷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𝛿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rad>
                              <m:r>
                                <a:rPr lang="en-US" sz="2400" i="1">
                                  <a:latin typeface="Cambria Math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sz="2400" i="1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𝛼</m:t>
                              </m:r>
                              <m:r>
                                <a:rPr lang="en-US" sz="2400" i="1">
                                  <a:latin typeface="Cambria Math" charset="0"/>
                                </a:rPr>
                                <m:t>/2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i="1" dirty="0">
                  <a:latin typeface="Cambria Math" charset="0"/>
                </a:endParaRPr>
              </a:p>
              <a:p>
                <a:r>
                  <a:rPr lang="en-US" sz="2400" dirty="0"/>
                  <a:t>							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𝛿</m:t>
                    </m:r>
                    <m:r>
                      <a:rPr lang="en-US" sz="2400">
                        <a:latin typeface="Cambria Math" charset="0"/>
                      </a:rPr>
                      <m:t>&gt;</m:t>
                    </m:r>
                    <m:f>
                      <m:fPr>
                        <m:type m:val="li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𝑍</m:t>
                            </m:r>
                          </m:e>
                          <m:sub>
                            <m:f>
                              <m:fPr>
                                <m:type m:val="lin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40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i="1">
                                <a:latin typeface="Cambria Math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endParaRPr lang="en-US" sz="2400" i="1" dirty="0">
                  <a:latin typeface="Cambria Math" charset="0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10BC64C-E26B-704E-A615-EFBC6E0076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3392" y="3853232"/>
                <a:ext cx="10017392" cy="2544671"/>
              </a:xfrm>
              <a:prstGeom prst="rect">
                <a:avLst/>
              </a:prstGeom>
              <a:blipFill>
                <a:blip r:embed="rId3"/>
                <a:stretch>
                  <a:fillRect b="-19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303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>
                              <a:latin typeface="Cambria Math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1|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0" y="-243408"/>
            <a:ext cx="7360920" cy="736092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EC79A-3E52-1448-AFC7-0054AB78D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1E301-B004-174F-BB4D-7E03E0D6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774131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37830" y="322197"/>
            <a:ext cx="7773338" cy="866959"/>
          </a:xfrm>
        </p:spPr>
        <p:txBody>
          <a:bodyPr/>
          <a:lstStyle/>
          <a:p>
            <a:r>
              <a:rPr lang="en-US" altLang="ko-KR" dirty="0"/>
              <a:t>Probability of Inconclusive Data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29069" y="1465256"/>
                <a:ext cx="8460552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b="1" dirty="0"/>
                  <a:t>How often are the data inconclusive?</a:t>
                </a:r>
              </a:p>
              <a:p>
                <a:endParaRPr lang="en-US" altLang="ko-KR" sz="1000" b="1" dirty="0"/>
              </a:p>
              <a:p>
                <a:r>
                  <a:rPr lang="en-US" altLang="ko-KR" dirty="0"/>
                  <a:t>Examine</a:t>
                </a:r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(0&lt;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&lt;1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ko-KR" b="1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dirty="0"/>
                  <a:t>for various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endParaRPr lang="en-US" sz="1000" dirty="0"/>
              </a:p>
              <a:p>
                <a:r>
                  <a:rPr lang="en-US" dirty="0"/>
                  <a:t>This probability</a:t>
                </a:r>
              </a:p>
              <a:p>
                <a:pPr lvl="1"/>
                <a:r>
                  <a:rPr lang="en-US" sz="2200" dirty="0"/>
                  <a:t>drives sample size projections</a:t>
                </a:r>
              </a:p>
              <a:p>
                <a:pPr lvl="1"/>
                <a:r>
                  <a:rPr lang="en-US" sz="2200" dirty="0"/>
                  <a:t>is maximized when H is near the interval null edge</a:t>
                </a:r>
              </a:p>
              <a:p>
                <a:pPr lvl="1"/>
                <a:r>
                  <a:rPr lang="en-US" sz="2200" dirty="0"/>
                  <a:t>decreases quickly as H moves away from edge of null</a:t>
                </a:r>
              </a:p>
              <a:p>
                <a:pPr lvl="1"/>
                <a:endParaRPr lang="en-US" sz="1000" dirty="0"/>
              </a:p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0&lt;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&lt;1</m:t>
                        </m:r>
                      </m:e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=1−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=0|</m:t>
                        </m:r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−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=1|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69" y="1465256"/>
                <a:ext cx="8460552" cy="5001847"/>
              </a:xfrm>
              <a:prstGeom prst="rect">
                <a:avLst/>
              </a:prstGeom>
              <a:blipFill>
                <a:blip r:embed="rId2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4E2EB0-F961-0544-9752-0D0119429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5048C2-DDBE-1B49-8114-7C4F00856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011240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Slides Part I</a:t>
            </a:r>
          </a:p>
          <a:p>
            <a:pPr lvl="1"/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Introduction and applications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Coding Part I</a:t>
            </a:r>
          </a:p>
          <a:p>
            <a:r>
              <a:rPr lang="en-US" sz="2800" dirty="0"/>
              <a:t>Slides Part II</a:t>
            </a:r>
          </a:p>
          <a:p>
            <a:pPr lvl="1"/>
            <a:r>
              <a:rPr lang="en-US" sz="2400" dirty="0"/>
              <a:t>Equivalence tests, statistical properties, and false discovery rates</a:t>
            </a:r>
          </a:p>
          <a:p>
            <a:r>
              <a:rPr lang="en-US" sz="2800" dirty="0"/>
              <a:t>Coding Part II</a:t>
            </a:r>
          </a:p>
          <a:p>
            <a:r>
              <a:rPr lang="en-US" sz="2800" dirty="0"/>
              <a:t>Questions and Discussion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28324" y="6215340"/>
            <a:ext cx="2930345" cy="365125"/>
          </a:xfrm>
        </p:spPr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79443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0&lt;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 b="0" i="0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1|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-171400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E748C1-09F3-5047-9106-BD7399A3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73578-1BC3-3346-BC99-9791992A1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375579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0&lt;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800" b="0" i="0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1|</m:t>
                          </m:r>
                          <m:r>
                            <a:rPr lang="en-US" sz="28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808" y="0"/>
                <a:ext cx="3347864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-171400"/>
            <a:ext cx="7040880" cy="70408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7728B-AFC3-EC4A-9353-22D968F5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5725C-A1A2-9840-873F-098C3DC9A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4137569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F46FE-9DA5-8C45-A01C-797DA566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6C814-407E-A640-9A14-02002CABD4D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6260F-0536-FF4E-A625-4F5C95D65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6E711-7F0D-BA4F-B66E-6CBB255A0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953282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b="1" dirty="0"/>
                  <a:t>Suppose interval </a:t>
                </a:r>
                <a:r>
                  <a:rPr lang="en-US" altLang="ko-KR" b="1" i="1" dirty="0"/>
                  <a:t>I</a:t>
                </a:r>
                <a:r>
                  <a:rPr lang="en-US" altLang="ko-KR" b="1" dirty="0"/>
                  <a:t> has coverage probability 1-⍺, then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b="1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Three ‘Error’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0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(0&lt;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&lt;1|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controlled through sample size</a:t>
                </a:r>
                <a:endParaRPr lang="en-US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Two False Discovery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1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=0)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784" t="-800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6148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DB9F-3BD8-4F44-8CCC-BC4241A31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98893-C5C7-4649-B68E-58E926BFD4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3590" y="1252275"/>
            <a:ext cx="8488813" cy="8652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FDR for 5 SGPV=0 findings; computed under various null and alternative configurations (w/ flat prior).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867C-39B5-F049-93D2-5E895FC59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8CBCF-9A8F-1E4E-9AA0-F3D7CB5E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0DA35ED-9581-9845-93EA-862A28FD354A}"/>
                  </a:ext>
                </a:extLst>
              </p:cNvPr>
              <p:cNvGraphicFramePr>
                <a:graphicFrameLocks noGrp="1"/>
              </p:cNvGraphicFramePr>
              <p:nvPr>
                <p:extLst/>
              </p:nvPr>
            </p:nvGraphicFramePr>
            <p:xfrm>
              <a:off x="243204" y="2391508"/>
              <a:ext cx="8569199" cy="32998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46370">
                      <a:extLst>
                        <a:ext uri="{9D8B030D-6E8A-4147-A177-3AD203B41FA5}">
                          <a16:colId xmlns:a16="http://schemas.microsoft.com/office/drawing/2014/main" val="2100604451"/>
                        </a:ext>
                      </a:extLst>
                    </a:gridCol>
                    <a:gridCol w="743578">
                      <a:extLst>
                        <a:ext uri="{9D8B030D-6E8A-4147-A177-3AD203B41FA5}">
                          <a16:colId xmlns:a16="http://schemas.microsoft.com/office/drawing/2014/main" val="1128027240"/>
                        </a:ext>
                      </a:extLst>
                    </a:gridCol>
                    <a:gridCol w="864158">
                      <a:extLst>
                        <a:ext uri="{9D8B030D-6E8A-4147-A177-3AD203B41FA5}">
                          <a16:colId xmlns:a16="http://schemas.microsoft.com/office/drawing/2014/main" val="1827996126"/>
                        </a:ext>
                      </a:extLst>
                    </a:gridCol>
                    <a:gridCol w="844061">
                      <a:extLst>
                        <a:ext uri="{9D8B030D-6E8A-4147-A177-3AD203B41FA5}">
                          <a16:colId xmlns:a16="http://schemas.microsoft.com/office/drawing/2014/main" val="2681330463"/>
                        </a:ext>
                      </a:extLst>
                    </a:gridCol>
                    <a:gridCol w="974691">
                      <a:extLst>
                        <a:ext uri="{9D8B030D-6E8A-4147-A177-3AD203B41FA5}">
                          <a16:colId xmlns:a16="http://schemas.microsoft.com/office/drawing/2014/main" val="4280590028"/>
                        </a:ext>
                      </a:extLst>
                    </a:gridCol>
                    <a:gridCol w="974690">
                      <a:extLst>
                        <a:ext uri="{9D8B030D-6E8A-4147-A177-3AD203B41FA5}">
                          <a16:colId xmlns:a16="http://schemas.microsoft.com/office/drawing/2014/main" val="1743709978"/>
                        </a:ext>
                      </a:extLst>
                    </a:gridCol>
                    <a:gridCol w="823964">
                      <a:extLst>
                        <a:ext uri="{9D8B030D-6E8A-4147-A177-3AD203B41FA5}">
                          <a16:colId xmlns:a16="http://schemas.microsoft.com/office/drawing/2014/main" val="1777551553"/>
                        </a:ext>
                      </a:extLst>
                    </a:gridCol>
                    <a:gridCol w="834014">
                      <a:extLst>
                        <a:ext uri="{9D8B030D-6E8A-4147-A177-3AD203B41FA5}">
                          <a16:colId xmlns:a16="http://schemas.microsoft.com/office/drawing/2014/main" val="3438512053"/>
                        </a:ext>
                      </a:extLst>
                    </a:gridCol>
                    <a:gridCol w="763673">
                      <a:extLst>
                        <a:ext uri="{9D8B030D-6E8A-4147-A177-3AD203B41FA5}">
                          <a16:colId xmlns:a16="http://schemas.microsoft.com/office/drawing/2014/main" val="3952309798"/>
                        </a:ext>
                      </a:extLst>
                    </a:gridCol>
                  </a:tblGrid>
                  <a:tr h="851155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SNP ID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p-value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OR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lower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upper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</a:rPr>
                                  <m:t>𝐹𝐷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>
                            <a:effectLst/>
                            <a:latin typeface="CMU Typewriter Text" panose="02000609000000000000" pitchFamily="49" charset="0"/>
                            <a:ea typeface="CMU Typewriter Text" panose="02000609000000000000" pitchFamily="49" charset="0"/>
                            <a:cs typeface="CMU Typewriter Text" panose="02000609000000000000" pitchFamily="49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33923081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kgp4568244_C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2.9%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17.1%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3.3%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8459859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kgp8051290_G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2002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15.58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1.95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124.68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30.3%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4.9%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51244204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kgp4497498_A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1.80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10.64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2.5%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8.6%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3.1%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3649588"/>
                      </a:ext>
                    </a:extLst>
                  </a:tr>
                  <a:tr h="283718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rs3123636_G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1.39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1.26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0.4%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3093000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kgp7460928_G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1443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3310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1.78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1.11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2.87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2.4%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2.0%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3.0%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36987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A0DA35ED-9581-9845-93EA-862A28FD35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0739670"/>
                  </p:ext>
                </p:extLst>
              </p:nvPr>
            </p:nvGraphicFramePr>
            <p:xfrm>
              <a:off x="243204" y="2391508"/>
              <a:ext cx="8569199" cy="329980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746370">
                      <a:extLst>
                        <a:ext uri="{9D8B030D-6E8A-4147-A177-3AD203B41FA5}">
                          <a16:colId xmlns:a16="http://schemas.microsoft.com/office/drawing/2014/main" val="2100604451"/>
                        </a:ext>
                      </a:extLst>
                    </a:gridCol>
                    <a:gridCol w="743578">
                      <a:extLst>
                        <a:ext uri="{9D8B030D-6E8A-4147-A177-3AD203B41FA5}">
                          <a16:colId xmlns:a16="http://schemas.microsoft.com/office/drawing/2014/main" val="1128027240"/>
                        </a:ext>
                      </a:extLst>
                    </a:gridCol>
                    <a:gridCol w="864158">
                      <a:extLst>
                        <a:ext uri="{9D8B030D-6E8A-4147-A177-3AD203B41FA5}">
                          <a16:colId xmlns:a16="http://schemas.microsoft.com/office/drawing/2014/main" val="1827996126"/>
                        </a:ext>
                      </a:extLst>
                    </a:gridCol>
                    <a:gridCol w="844061">
                      <a:extLst>
                        <a:ext uri="{9D8B030D-6E8A-4147-A177-3AD203B41FA5}">
                          <a16:colId xmlns:a16="http://schemas.microsoft.com/office/drawing/2014/main" val="2681330463"/>
                        </a:ext>
                      </a:extLst>
                    </a:gridCol>
                    <a:gridCol w="974691">
                      <a:extLst>
                        <a:ext uri="{9D8B030D-6E8A-4147-A177-3AD203B41FA5}">
                          <a16:colId xmlns:a16="http://schemas.microsoft.com/office/drawing/2014/main" val="4280590028"/>
                        </a:ext>
                      </a:extLst>
                    </a:gridCol>
                    <a:gridCol w="974690">
                      <a:extLst>
                        <a:ext uri="{9D8B030D-6E8A-4147-A177-3AD203B41FA5}">
                          <a16:colId xmlns:a16="http://schemas.microsoft.com/office/drawing/2014/main" val="1743709978"/>
                        </a:ext>
                      </a:extLst>
                    </a:gridCol>
                    <a:gridCol w="823964">
                      <a:extLst>
                        <a:ext uri="{9D8B030D-6E8A-4147-A177-3AD203B41FA5}">
                          <a16:colId xmlns:a16="http://schemas.microsoft.com/office/drawing/2014/main" val="1777551553"/>
                        </a:ext>
                      </a:extLst>
                    </a:gridCol>
                    <a:gridCol w="834014">
                      <a:extLst>
                        <a:ext uri="{9D8B030D-6E8A-4147-A177-3AD203B41FA5}">
                          <a16:colId xmlns:a16="http://schemas.microsoft.com/office/drawing/2014/main" val="3438512053"/>
                        </a:ext>
                      </a:extLst>
                    </a:gridCol>
                    <a:gridCol w="763673">
                      <a:extLst>
                        <a:ext uri="{9D8B030D-6E8A-4147-A177-3AD203B41FA5}">
                          <a16:colId xmlns:a16="http://schemas.microsoft.com/office/drawing/2014/main" val="3952309798"/>
                        </a:ext>
                      </a:extLst>
                    </a:gridCol>
                  </a:tblGrid>
                  <a:tr h="9144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SNP ID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SGPV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p-value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rank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OR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lower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1/8 SI upper limit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46154" t="-9722" r="-196923" b="-2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33333" t="-9722" r="-93939" b="-26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26667" t="-9722" r="-3333" b="-2652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3923081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kgp4568244_C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2.9%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17.1%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3.3%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148459859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kgp8051290_G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2002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15.58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1.95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124.68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30.3%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4.9%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51244204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kgp4497498_A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4.37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1.80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10.64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2.5%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8.6%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3.1%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364958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rs3123636_G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423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1.39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1.26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1.55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0.01%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0.1%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0.4%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03093000"/>
                      </a:ext>
                    </a:extLst>
                  </a:tr>
                  <a:tr h="52015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kgp7460928_G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1443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3310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1.78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1.11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2.87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2.4%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2.0%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dirty="0">
                              <a:effectLst/>
                              <a:latin typeface="CMU Typewriter Text" panose="02000609000000000000" pitchFamily="49" charset="0"/>
                              <a:ea typeface="CMU Typewriter Text" panose="02000609000000000000" pitchFamily="49" charset="0"/>
                              <a:cs typeface="CMU Typewriter Text" panose="02000609000000000000" pitchFamily="49" charset="0"/>
                            </a:rPr>
                            <a:t>3.0%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36987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40815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7505" y="1094153"/>
            <a:ext cx="7923649" cy="5017363"/>
          </a:xfrm>
        </p:spPr>
        <p:txBody>
          <a:bodyPr/>
          <a:lstStyle/>
          <a:p>
            <a:r>
              <a:rPr lang="en-US" sz="2200" b="1" dirty="0"/>
              <a:t>Impact of ⍺=0.05 vs ⍺=0.05/7128  (7128 comparisons)</a:t>
            </a:r>
          </a:p>
          <a:p>
            <a:endParaRPr lang="en-US" sz="2200" b="1" dirty="0"/>
          </a:p>
          <a:p>
            <a:endParaRPr lang="en-US" sz="200" dirty="0"/>
          </a:p>
          <a:p>
            <a:r>
              <a:rPr lang="en-US" sz="2200" dirty="0"/>
              <a:t>False Discovery Rate (</a:t>
            </a:r>
            <a:r>
              <a:rPr lang="en-US" sz="2200" dirty="0">
                <a:solidFill>
                  <a:srgbClr val="C00000"/>
                </a:solidFill>
              </a:rPr>
              <a:t>FDR</a:t>
            </a:r>
            <a:r>
              <a:rPr lang="en-US" sz="2200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sz="200" dirty="0"/>
          </a:p>
          <a:p>
            <a:pPr>
              <a:spcBef>
                <a:spcPts val="600"/>
              </a:spcBef>
            </a:pPr>
            <a:endParaRPr lang="en-US" sz="200" dirty="0"/>
          </a:p>
          <a:p>
            <a:pPr>
              <a:spcBef>
                <a:spcPts val="400"/>
              </a:spcBef>
            </a:pPr>
            <a:r>
              <a:rPr lang="en-US" sz="2200" dirty="0"/>
              <a:t>False Confirmation Rate (</a:t>
            </a:r>
            <a:r>
              <a:rPr lang="en-US" sz="2200" dirty="0">
                <a:solidFill>
                  <a:srgbClr val="0A58FD"/>
                </a:solidFill>
              </a:rPr>
              <a:t>FCR</a:t>
            </a:r>
            <a:r>
              <a:rPr lang="en-US" sz="2200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609867" y="2802194"/>
                <a:ext cx="4753096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240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i="1" smtClean="0">
                                      <a:latin typeface="Cambria Math" charset="0"/>
                                    </a:rPr>
                                    <m:t>𝛼</m:t>
                                  </m:r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867" y="2802194"/>
                <a:ext cx="4753096" cy="986424"/>
              </a:xfrm>
              <a:prstGeom prst="rect">
                <a:avLst/>
              </a:prstGeom>
              <a:blipFill>
                <a:blip r:embed="rId2"/>
                <a:stretch>
                  <a:fillRect t="-52564" b="-44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36529" y="4638882"/>
                <a:ext cx="4774640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&gt;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𝛼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(1−</m:t>
                                      </m:r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529" y="4638882"/>
                <a:ext cx="4774640" cy="986424"/>
              </a:xfrm>
              <a:prstGeom prst="rect">
                <a:avLst/>
              </a:prstGeom>
              <a:blipFill>
                <a:blip r:embed="rId3"/>
                <a:stretch>
                  <a:fillRect t="-51899" b="-44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7723D45-E74A-4D47-9C13-BC5792230371}"/>
              </a:ext>
            </a:extLst>
          </p:cNvPr>
          <p:cNvGrpSpPr/>
          <p:nvPr/>
        </p:nvGrpSpPr>
        <p:grpSpPr>
          <a:xfrm>
            <a:off x="5881124" y="1866874"/>
            <a:ext cx="2751605" cy="1021900"/>
            <a:chOff x="5881124" y="1827962"/>
            <a:chExt cx="2751605" cy="1021900"/>
          </a:xfrm>
        </p:grpSpPr>
        <p:sp>
          <p:nvSpPr>
            <p:cNvPr id="12" name="Bent Arrow 11"/>
            <p:cNvSpPr/>
            <p:nvPr/>
          </p:nvSpPr>
          <p:spPr>
            <a:xfrm rot="5400000" flipV="1">
              <a:off x="5915845" y="2017046"/>
              <a:ext cx="798095" cy="867537"/>
            </a:xfrm>
            <a:prstGeom prst="bentArrow">
              <a:avLst>
                <a:gd name="adj1" fmla="val 3177"/>
                <a:gd name="adj2" fmla="val 11360"/>
                <a:gd name="adj3" fmla="val 14088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20617" y="1827962"/>
              <a:ext cx="1912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0CBDA42-08B0-6943-8AC5-5F4450A845FD}"/>
              </a:ext>
            </a:extLst>
          </p:cNvPr>
          <p:cNvGrpSpPr/>
          <p:nvPr/>
        </p:nvGrpSpPr>
        <p:grpSpPr>
          <a:xfrm>
            <a:off x="5819602" y="5630918"/>
            <a:ext cx="2789377" cy="601652"/>
            <a:chOff x="5819602" y="5630918"/>
            <a:chExt cx="2789377" cy="601652"/>
          </a:xfrm>
        </p:grpSpPr>
        <p:sp>
          <p:nvSpPr>
            <p:cNvPr id="13" name="Bent Arrow 12"/>
            <p:cNvSpPr/>
            <p:nvPr/>
          </p:nvSpPr>
          <p:spPr>
            <a:xfrm rot="16200000">
              <a:off x="6033800" y="5416720"/>
              <a:ext cx="439142" cy="867537"/>
            </a:xfrm>
            <a:prstGeom prst="bentArrow">
              <a:avLst>
                <a:gd name="adj1" fmla="val 5870"/>
                <a:gd name="adj2" fmla="val 19523"/>
                <a:gd name="adj3" fmla="val 28982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91378" y="5832460"/>
              <a:ext cx="19176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0521" y="5832460"/>
                <a:ext cx="22760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𝑟</m:t>
                      </m:r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𝑃</m:t>
                      </m:r>
                      <m:f>
                        <m:fPr>
                          <m:type m:val="li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𝑃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21" y="5832460"/>
                <a:ext cx="2276008" cy="400110"/>
              </a:xfrm>
              <a:prstGeom prst="rect">
                <a:avLst/>
              </a:prstGeom>
              <a:blipFill rotWithShape="0">
                <a:blip r:embed="rId5"/>
                <a:stretch>
                  <a:fillRect t="-124615" b="-18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399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False discovery rates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sz="2200" b="1" dirty="0"/>
              <a:t>Second-generation </a:t>
            </a:r>
            <a:r>
              <a:rPr lang="en-US" sz="2200" b="1" i="1" dirty="0"/>
              <a:t>p</a:t>
            </a:r>
            <a:r>
              <a:rPr lang="en-US" sz="2200" b="1" dirty="0"/>
              <a:t>-values</a:t>
            </a:r>
          </a:p>
          <a:p>
            <a:r>
              <a:rPr lang="en-US" sz="2200" dirty="0"/>
              <a:t>False Discovery Rate (</a:t>
            </a:r>
            <a:r>
              <a:rPr lang="en-US" sz="2200" dirty="0">
                <a:solidFill>
                  <a:srgbClr val="C00000"/>
                </a:solidFill>
              </a:rPr>
              <a:t>FDR</a:t>
            </a:r>
            <a:r>
              <a:rPr lang="en-US" sz="2200" dirty="0"/>
              <a:t>)</a:t>
            </a:r>
          </a:p>
          <a:p>
            <a:endParaRPr lang="en-US" dirty="0"/>
          </a:p>
          <a:p>
            <a:endParaRPr lang="en-US" dirty="0"/>
          </a:p>
          <a:p>
            <a:endParaRPr lang="en-US" sz="200" dirty="0"/>
          </a:p>
          <a:p>
            <a:r>
              <a:rPr lang="en-US" sz="2200" dirty="0"/>
              <a:t>False Confirmation Rate (</a:t>
            </a:r>
            <a:r>
              <a:rPr lang="en-US" sz="2200" dirty="0">
                <a:solidFill>
                  <a:srgbClr val="0A58FD"/>
                </a:solidFill>
              </a:rPr>
              <a:t>FCR</a:t>
            </a:r>
            <a:r>
              <a:rPr lang="en-US" sz="2200" dirty="0"/>
              <a:t>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38617" y="2654260"/>
                <a:ext cx="5660717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=0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=0|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=0|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𝑟</m:t>
                              </m:r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617" y="2654260"/>
                <a:ext cx="5660717" cy="9864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2536529" y="4570786"/>
                <a:ext cx="5678028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𝛿</m:t>
                              </m:r>
                            </m:sub>
                          </m:sSub>
                          <m:r>
                            <a:rPr lang="en-US" sz="2400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e>
                      </m:d>
                      <m:r>
                        <a:rPr lang="en-US" sz="2400" i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0">
                                  <a:latin typeface="Cambria Math" charset="0"/>
                                </a:rPr>
                                <m:t>1+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=1|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num>
                                <m:den>
                                  <m:d>
                                    <m:dPr>
                                      <m:begChr m:val="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𝛿</m:t>
                                          </m:r>
                                        </m:sub>
                                      </m:sSub>
                                      <m:r>
                                        <a:rPr lang="en-US" sz="2400">
                                          <a:latin typeface="Cambria Math" charset="0"/>
                                        </a:rPr>
                                        <m:t>=1|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𝑟</m:t>
                                  </m:r>
                                </m:den>
                              </m:f>
                              <m:r>
                                <a:rPr lang="en-US" sz="2400" i="0">
                                  <a:latin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en-US" sz="2400" i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529" y="4570786"/>
                <a:ext cx="5678028" cy="98642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279553C-5D29-0146-B69F-F0EF793B948B}"/>
              </a:ext>
            </a:extLst>
          </p:cNvPr>
          <p:cNvGrpSpPr/>
          <p:nvPr/>
        </p:nvGrpSpPr>
        <p:grpSpPr>
          <a:xfrm>
            <a:off x="5809874" y="1709212"/>
            <a:ext cx="2886654" cy="998150"/>
            <a:chOff x="5809874" y="1709212"/>
            <a:chExt cx="2886654" cy="998150"/>
          </a:xfrm>
        </p:grpSpPr>
        <p:sp>
          <p:nvSpPr>
            <p:cNvPr id="12" name="Bent Arrow 11"/>
            <p:cNvSpPr/>
            <p:nvPr/>
          </p:nvSpPr>
          <p:spPr>
            <a:xfrm rot="5400000" flipV="1">
              <a:off x="5844595" y="1874546"/>
              <a:ext cx="798095" cy="867537"/>
            </a:xfrm>
            <a:prstGeom prst="bentArrow">
              <a:avLst>
                <a:gd name="adj1" fmla="val 3177"/>
                <a:gd name="adj2" fmla="val 11360"/>
                <a:gd name="adj3" fmla="val 14088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696867" y="1709212"/>
              <a:ext cx="19996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299D68B-3637-D14A-8164-BF80CD875289}"/>
              </a:ext>
            </a:extLst>
          </p:cNvPr>
          <p:cNvGrpSpPr/>
          <p:nvPr/>
        </p:nvGrpSpPr>
        <p:grpSpPr>
          <a:xfrm>
            <a:off x="5819602" y="5630918"/>
            <a:ext cx="2876926" cy="601652"/>
            <a:chOff x="5819602" y="5630918"/>
            <a:chExt cx="2876926" cy="601652"/>
          </a:xfrm>
        </p:grpSpPr>
        <p:sp>
          <p:nvSpPr>
            <p:cNvPr id="13" name="Bent Arrow 12"/>
            <p:cNvSpPr/>
            <p:nvPr/>
          </p:nvSpPr>
          <p:spPr>
            <a:xfrm rot="16200000">
              <a:off x="6033800" y="5416720"/>
              <a:ext cx="439142" cy="867537"/>
            </a:xfrm>
            <a:prstGeom prst="bentArrow">
              <a:avLst>
                <a:gd name="adj1" fmla="val 5870"/>
                <a:gd name="adj2" fmla="val 19523"/>
                <a:gd name="adj3" fmla="val 28982"/>
                <a:gd name="adj4" fmla="val 43750"/>
              </a:avLst>
            </a:prstGeom>
            <a:solidFill>
              <a:schemeClr val="tx1"/>
            </a:solidFill>
            <a:ln>
              <a:noFill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691378" y="5832460"/>
              <a:ext cx="2005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MU Typewriter Text" charset="0"/>
                  <a:ea typeface="CMU Typewriter Text" charset="0"/>
                  <a:cs typeface="CMU Typewriter Text" charset="0"/>
                </a:rPr>
                <a:t>Error Rates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2467" y="5832460"/>
                <a:ext cx="22760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charset="0"/>
                        </a:rPr>
                        <m:t>𝑟</m:t>
                      </m:r>
                      <m:r>
                        <a:rPr lang="en-US" sz="2000">
                          <a:latin typeface="Cambria Math" charset="0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</a:rPr>
                        <m:t>𝑃</m:t>
                      </m:r>
                      <m:f>
                        <m:fPr>
                          <m:type m:val="li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000" i="1">
                              <a:latin typeface="Cambria Math" charset="0"/>
                            </a:rPr>
                            <m:t>𝑃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00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467" y="5832460"/>
                <a:ext cx="2276008" cy="400110"/>
              </a:xfrm>
              <a:prstGeom prst="rect">
                <a:avLst/>
              </a:prstGeom>
              <a:blipFill rotWithShape="0">
                <a:blip r:embed="rId7"/>
                <a:stretch>
                  <a:fillRect t="-124615" b="-18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5204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49B20-9752-CD49-8810-F6EF33CB1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947C42-296A-1449-8057-FBDF1823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137078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51967E-C842-934A-91EE-6A026631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B5E7AF-BFE5-D04A-AE86-373E88503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043802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9A3F5-4F43-284F-83B9-363EB5022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1A777-C533-B545-80C9-3D05FD89E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582268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86BA-5341-0D42-806F-842543918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BA910-7B7D-E649-B5F7-131D4355A06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17" y="1165225"/>
            <a:ext cx="8527343" cy="5223571"/>
          </a:xfrm>
        </p:spPr>
        <p:txBody>
          <a:bodyPr>
            <a:normAutofit/>
          </a:bodyPr>
          <a:lstStyle/>
          <a:p>
            <a:r>
              <a:rPr lang="en-US" dirty="0" err="1"/>
              <a:t>Github.com</a:t>
            </a:r>
            <a:r>
              <a:rPr lang="en-US" dirty="0"/>
              <a:t>/</a:t>
            </a:r>
          </a:p>
          <a:p>
            <a:r>
              <a:rPr lang="en-US" dirty="0"/>
              <a:t>Make sure everyone can access it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38B7A-5D72-BB47-B093-F66624D4C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 and Murray,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47353-CE95-014E-9C1E-72EC6F657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25548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FD8BC0-DA75-8445-B8B8-0456DA229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E62A3-0459-0541-BE5F-B5F4DADCA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56345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BCA07-11B8-5D41-A34D-6C68F15CC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942EF3-C146-A545-B987-634205044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231304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68DBD-E3B8-414A-B098-71F861D40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56829-7199-C245-9B24-EA4E9B4D7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710705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35921" y="6448162"/>
            <a:ext cx="588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MU Typewriter Text" charset="0"/>
                <a:ea typeface="CMU Typewriter Text" charset="0"/>
                <a:cs typeface="CMU Typewriter Text" charset="0"/>
              </a:rPr>
              <a:t>r=1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-100584"/>
            <a:ext cx="7040880" cy="704088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FD05F2-9FA8-6F43-889B-85F72D49C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22949-59D8-D740-964D-CFC20DDA4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327629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EF9B-A02A-9D48-9890-187CEF2B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FDRestimation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BAD74-59D5-C342-981F-2D4EAE60E10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And </a:t>
            </a:r>
            <a:r>
              <a:rPr lang="en-US" dirty="0" err="1"/>
              <a:t>val’s</a:t>
            </a:r>
            <a:r>
              <a:rPr lang="en-US" dirty="0"/>
              <a:t> package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41922-7E0A-E540-94A0-0D55B62C7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DA1A8-1E98-6542-A524-C97F502B9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652572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8528-78DF-0644-988F-9F5317157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for the Code Part II!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E6955-9899-394B-BB72-EB7CB0232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 and Murray, 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4E6C1-7431-9345-A2CA-6FAEBD74A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936311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148E-2C9F-D04F-B969-A8419F513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they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E3D01-198A-F445-8669-8996852499F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Long list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87863-B1B8-5547-817F-0E475F93D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75849-BEE6-F84E-9526-161D514DE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786822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58866" y="1208662"/>
            <a:ext cx="8254389" cy="5000153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altLang="ko-KR" dirty="0"/>
              <a:t>Second-generation </a:t>
            </a:r>
            <a:r>
              <a:rPr lang="en-US" altLang="ko-KR" i="1" dirty="0"/>
              <a:t>p</a:t>
            </a:r>
            <a:r>
              <a:rPr lang="en-US" altLang="ko-KR" dirty="0"/>
              <a:t>-values</a:t>
            </a:r>
            <a:r>
              <a:rPr lang="is-IS" altLang="ko-KR" dirty="0"/>
              <a:t>…</a:t>
            </a:r>
            <a:endParaRPr lang="en-US" altLang="ko-KR" dirty="0"/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Has three “Error” rates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Allows Type I and II rate to converge to zero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Control changes of inconclusive results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Controls error rate using </a:t>
            </a:r>
            <a:r>
              <a:rPr lang="en-US" altLang="ko-KR" i="1" dirty="0"/>
              <a:t>science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ko-KR" dirty="0"/>
              <a:t>Reduces the false discovery rate</a:t>
            </a:r>
          </a:p>
          <a:p>
            <a:pPr marL="1085850" lvl="1" indent="-342900">
              <a:buFont typeface="Arial" charset="0"/>
              <a:buChar char="•"/>
            </a:pP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ko-KR" dirty="0"/>
              <a:t>Anchoring the scale of the effect size</a:t>
            </a:r>
            <a:r>
              <a:rPr lang="is-IS" altLang="ko-KR" dirty="0"/>
              <a:t>…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altLang="ko-KR" dirty="0"/>
              <a:t>Eliminates most Type I Errors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altLang="ko-KR" dirty="0"/>
              <a:t>Improves scientific translation of statistical model</a:t>
            </a:r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283408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DC66-ED65-444D-89BC-A82B011B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31" y="227194"/>
            <a:ext cx="7773338" cy="1312322"/>
          </a:xfrm>
        </p:spPr>
        <p:txBody>
          <a:bodyPr/>
          <a:lstStyle/>
          <a:p>
            <a:r>
              <a:rPr lang="en-US" dirty="0"/>
              <a:t>Things we couldn’t get in half 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A6E37-9E13-0944-A46A-111F20FE6F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330" y="1816924"/>
            <a:ext cx="7772870" cy="4294591"/>
          </a:xfrm>
        </p:spPr>
        <p:txBody>
          <a:bodyPr/>
          <a:lstStyle/>
          <a:p>
            <a:r>
              <a:rPr lang="en-US" dirty="0"/>
              <a:t>Yi’s Variable Selection</a:t>
            </a:r>
          </a:p>
          <a:p>
            <a:r>
              <a:rPr lang="en-US" dirty="0"/>
              <a:t>Regression modeling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1B886-9483-EB40-8D59-F3DE9D350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8B3A1-4094-A04A-A1BF-67E0CACFF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3139252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330" y="1178258"/>
            <a:ext cx="7038432" cy="500015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Collaborators</a:t>
            </a:r>
          </a:p>
          <a:p>
            <a:pPr lvl="1"/>
            <a:r>
              <a:rPr lang="en-US" dirty="0"/>
              <a:t>William D. </a:t>
            </a:r>
            <a:r>
              <a:rPr lang="en-US" dirty="0" err="1"/>
              <a:t>Dupont</a:t>
            </a:r>
            <a:endParaRPr lang="en-US" dirty="0"/>
          </a:p>
          <a:p>
            <a:pPr lvl="1"/>
            <a:r>
              <a:rPr lang="en-US" dirty="0"/>
              <a:t>Robert A. </a:t>
            </a:r>
            <a:r>
              <a:rPr lang="en-US" dirty="0" err="1"/>
              <a:t>Greevy</a:t>
            </a:r>
            <a:endParaRPr lang="en-US" dirty="0"/>
          </a:p>
          <a:p>
            <a:pPr lvl="1"/>
            <a:r>
              <a:rPr lang="en-US" dirty="0"/>
              <a:t>Lucy D’Agostino McGowan</a:t>
            </a:r>
          </a:p>
          <a:p>
            <a:pPr lvl="1"/>
            <a:r>
              <a:rPr lang="en-US" dirty="0"/>
              <a:t>Valerie Welty</a:t>
            </a:r>
          </a:p>
          <a:p>
            <a:pPr lvl="1"/>
            <a:r>
              <a:rPr lang="en-US" dirty="0"/>
              <a:t>Jeffrey R. Smith</a:t>
            </a:r>
          </a:p>
          <a:p>
            <a:pPr lvl="1"/>
            <a:r>
              <a:rPr lang="en-US" dirty="0"/>
              <a:t>Yi </a:t>
            </a:r>
            <a:r>
              <a:rPr lang="en-US" dirty="0" err="1"/>
              <a:t>Zuo</a:t>
            </a:r>
            <a:endParaRPr lang="en-US" dirty="0"/>
          </a:p>
          <a:p>
            <a:pPr lvl="1"/>
            <a:r>
              <a:rPr lang="en-US" dirty="0"/>
              <a:t>Thomas G. Stewart</a:t>
            </a:r>
          </a:p>
          <a:p>
            <a:pPr lvl="1"/>
            <a:r>
              <a:rPr lang="en-US" dirty="0"/>
              <a:t>Vanderbilt SEDS Lab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b="1" dirty="0"/>
              <a:t>Website</a:t>
            </a:r>
          </a:p>
          <a:p>
            <a:pPr lvl="1"/>
            <a:r>
              <a:rPr lang="en-US" dirty="0" err="1"/>
              <a:t>statisticalevidence.com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034291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6"/>
              <p:cNvSpPr txBox="1">
                <a:spLocks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defPPr>
                  <a:defRPr lang="en-US"/>
                </a:defPPr>
                <a:lvl1pPr marL="0" algn="r" defTabSz="457200" rtl="0" eaLnBrk="1" latinLnBrk="0" hangingPunct="1">
                  <a:defRPr sz="1400" kern="1200" baseline="0">
                    <a:solidFill>
                      <a:schemeClr val="tx1"/>
                    </a:solidFill>
                    <a:latin typeface="CMU Typewriter Text Bold" charset="0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𝛿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=  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𝐼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|</m:t>
                          </m:r>
                        </m:den>
                      </m:f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>
                              <a:latin typeface="Cambria Math" charset="0"/>
                            </a:rPr>
                            <m:t>   ×  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𝐼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|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2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den>
                              </m:f>
                              <m:r>
                                <a:rPr lang="en-US" sz="2400" i="1">
                                  <a:latin typeface="Cambria Math" charset="0"/>
                                </a:rPr>
                                <m:t>,1 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Content Placeholder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049" y="2139659"/>
                <a:ext cx="5792091" cy="166265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rgbClr val="C00000"/>
                    </a:solidFill>
                    <a:latin typeface="Arial" charset="0"/>
                    <a:ea typeface="Arial" charset="0"/>
                    <a:cs typeface="Arial" charset="0"/>
                  </a:rPr>
                  <a:t>Small-sample correction factor</a:t>
                </a:r>
              </a:p>
              <a:p>
                <a:endParaRPr lang="en-US" sz="8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shrinks proportion to ½ when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|</m:t>
                    </m:r>
                    <m:r>
                      <a:rPr lang="en-US" sz="2000" i="1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wide</a:t>
                </a:r>
              </a:p>
              <a:p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2200" dirty="0"/>
                  <a:t>  when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</a:rPr>
                      <m:t>|</m:t>
                    </m:r>
                    <m:r>
                      <a:rPr lang="en-US" sz="2000" i="1" smtClean="0">
                        <a:latin typeface="Cambria Math" charset="0"/>
                      </a:rPr>
                      <m:t>𝐼</m:t>
                    </m:r>
                    <m:r>
                      <a:rPr lang="en-US" sz="2000" i="1">
                        <a:latin typeface="Cambria Math" charset="0"/>
                      </a:rPr>
                      <m:t>|</m:t>
                    </m:r>
                  </m:oMath>
                </a14:m>
                <a:r>
                  <a:rPr lang="en-US" sz="2000" dirty="0">
                    <a:latin typeface="Arial" charset="0"/>
                    <a:ea typeface="Arial" charset="0"/>
                    <a:cs typeface="Arial" charset="0"/>
                  </a:rPr>
                  <a:t> &gt;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</a:rPr>
                      <m:t>2</m:t>
                    </m:r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010" y="3895997"/>
                <a:ext cx="2361977" cy="2092881"/>
              </a:xfrm>
              <a:prstGeom prst="rect">
                <a:avLst/>
              </a:prstGeom>
              <a:blipFill rotWithShape="0">
                <a:blip r:embed="rId3"/>
                <a:stretch>
                  <a:fillRect l="-2842" t="-1166" b="-52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44713" y="3837589"/>
            <a:ext cx="36603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Proportion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of data-supported hypotheses that are also </a:t>
            </a:r>
          </a:p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null hypotheses</a:t>
            </a:r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2389" y="1498735"/>
            <a:ext cx="26040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Second-generation </a:t>
            </a:r>
            <a:r>
              <a:rPr lang="en-US" sz="2000" b="1" i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z="20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-value (SGPV)</a:t>
            </a:r>
          </a:p>
        </p:txBody>
      </p:sp>
      <p:sp>
        <p:nvSpPr>
          <p:cNvPr id="46" name="Bent Arrow 45"/>
          <p:cNvSpPr/>
          <p:nvPr/>
        </p:nvSpPr>
        <p:spPr>
          <a:xfrm rot="10800000">
            <a:off x="1806063" y="231677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5400000">
            <a:off x="3525681" y="3762149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Bent Arrow 52"/>
          <p:cNvSpPr/>
          <p:nvPr/>
        </p:nvSpPr>
        <p:spPr>
          <a:xfrm rot="16200000">
            <a:off x="5614236" y="3762150"/>
            <a:ext cx="798095" cy="867537"/>
          </a:xfrm>
          <a:prstGeom prst="bentArrow">
            <a:avLst>
              <a:gd name="adj1" fmla="val 3177"/>
              <a:gd name="adj2" fmla="val 11360"/>
              <a:gd name="adj3" fmla="val 14088"/>
              <a:gd name="adj4" fmla="val 43750"/>
            </a:avLst>
          </a:prstGeom>
          <a:solidFill>
            <a:schemeClr val="tx1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75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4D35-8574-6840-9087-B1117BCD5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Equivalence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B89DF-724F-DF41-A578-4F196C0F98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Megan Paper 2</a:t>
            </a:r>
          </a:p>
          <a:p>
            <a:r>
              <a:rPr lang="en-US" dirty="0"/>
              <a:t>Table</a:t>
            </a:r>
          </a:p>
          <a:p>
            <a:r>
              <a:rPr lang="en-US" dirty="0"/>
              <a:t>Graph scatter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219A3-DB2B-DA42-821F-DAF9852FC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Blume, Nov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CA242-7395-DF45-B3F5-2CC15C081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480082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Second-generation </a:t>
            </a:r>
            <a:r>
              <a:rPr lang="en-US" i="1" dirty="0"/>
              <a:t>p</a:t>
            </a:r>
            <a:r>
              <a:rPr lang="en-US" dirty="0"/>
              <a:t>-value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437871053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SPGV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00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SGPV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MU Concrete Roman" charset="0"/>
                                      <a:cs typeface="CMU Concrete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MU Concrete Roman" charset="0"/>
                                      <a:cs typeface="CMU Concrete Roman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effectLst/>
                                      <a:latin typeface="Cambria Math" panose="02040503050406030204" pitchFamily="18" charset="0"/>
                                      <a:ea typeface="CMU Concrete Roman" charset="0"/>
                                      <a:cs typeface="CMU Concrete Roman" charset="0"/>
                                    </a:rPr>
                                    <m:t>𝛿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)</a:t>
                          </a:r>
                          <a:endParaRPr lang="en-US" sz="2000" b="0" i="0" dirty="0">
                            <a:effectLst/>
                            <a:latin typeface="CMU Sans Serif Medium" charset="0"/>
                            <a:ea typeface="CMU Sans Serif Medium" charset="0"/>
                            <a:cs typeface="CMU Sans Serif Medium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3547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 sz="800" i="1" kern="1200" dirty="0">
                            <a:solidFill>
                              <a:schemeClr val="dk1"/>
                            </a:solidFill>
                            <a:effectLst/>
                            <a:latin typeface="Cambria Math" charset="0"/>
                            <a:ea typeface="+mn-ea"/>
                            <a:cs typeface="+mn-cs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=0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=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4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0&lt;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effectLst/>
                                            <a:latin typeface="Cambria Math" panose="02040503050406030204" pitchFamily="18" charset="0"/>
                                            <a:ea typeface="CMU Concrete Roman" charset="0"/>
                                            <a:cs typeface="CMU Concrete Roman" charset="0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effectLst/>
                                        <a:latin typeface="Cambria Math" panose="02040503050406030204" pitchFamily="18" charset="0"/>
                                        <a:ea typeface="CMU Concrete Roman" charset="0"/>
                                        <a:cs typeface="CMU Concrete Roman" charset="0"/>
                                      </a:rPr>
                                      <m:t>&lt;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1 | </m:t>
                                    </m:r>
                                    <m:r>
                                      <a:rPr lang="en-US" sz="200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𝐻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endParaRPr lang="en-US" sz="6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d>
                                  <m:dPr>
                                    <m:ctrlP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𝐻</m:t>
                                        </m:r>
                                      </m:e>
                                      <m:sub>
                                        <m:r>
                                          <a:rPr lang="en-US" sz="2000" i="1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charset="0"/>
                                            <a:ea typeface="+mn-ea"/>
                                            <a:cs typeface="+mn-cs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r>
                                      <a:rPr lang="en-US" sz="2000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|</m:t>
                                    </m:r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charset="0"/>
                                        <a:ea typeface="+mn-ea"/>
                                        <a:cs typeface="+mn-cs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000" b="0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𝛿</m:t>
                                        </m:r>
                                      </m:sub>
                                    </m:sSub>
                                    <m:r>
                                      <a:rPr lang="en-US" sz="2000" b="0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=1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/>
              <p:cNvGraphicFramePr>
                <a:graphicFrameLocks noGrp="1"/>
              </p:cNvGraphicFramePr>
              <p:nvPr>
                <p:ph sz="quarter" idx="13"/>
                <p:extLst>
                  <p:ext uri="{D42A27DB-BD31-4B8C-83A1-F6EECF244321}">
                    <p14:modId xmlns:p14="http://schemas.microsoft.com/office/powerpoint/2010/main" val="3437871053"/>
                  </p:ext>
                </p:extLst>
              </p:nvPr>
            </p:nvGraphicFramePr>
            <p:xfrm>
              <a:off x="685331" y="2671950"/>
              <a:ext cx="7983657" cy="3655883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142651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88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1782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86749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Evidential</a:t>
                          </a:r>
                        </a:p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Metric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What it measures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SPGV</a:t>
                          </a:r>
                          <a:endParaRPr lang="en-US" sz="2000" b="0" i="0" dirty="0">
                            <a:solidFill>
                              <a:schemeClr val="tx1"/>
                            </a:solidFill>
                            <a:effectLst/>
                            <a:latin typeface="CMU Concrete Roman" charset="0"/>
                            <a:ea typeface="CMU Concrete Roman" charset="0"/>
                            <a:cs typeface="CMU Concrete Roman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61113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1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Summary measure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95000" r="-398" b="-291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280160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2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Operating characteristics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114706" r="-398" b="-715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27861"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3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spcBef>
                              <a:spcPts val="0"/>
                            </a:spcBef>
                            <a:spcAft>
                              <a:spcPts val="800"/>
                            </a:spcAft>
                          </a:pPr>
                          <a:r>
                            <a:rPr lang="en-US" sz="2000" b="0" i="0" dirty="0">
                              <a:effectLst/>
                              <a:latin typeface="CMU Concrete Roman" charset="0"/>
                              <a:ea typeface="CMU Concrete Roman" charset="0"/>
                              <a:cs typeface="CMU Concrete Roman" charset="0"/>
                            </a:rPr>
                            <a:t>False discovery rates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150996" t="-300000" r="-3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C5819F8-F487-7444-9883-F93A26F46985}"/>
              </a:ext>
            </a:extLst>
          </p:cNvPr>
          <p:cNvSpPr txBox="1">
            <a:spLocks/>
          </p:cNvSpPr>
          <p:nvPr/>
        </p:nvSpPr>
        <p:spPr>
          <a:xfrm>
            <a:off x="589990" y="1046654"/>
            <a:ext cx="8304628" cy="16252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b="0" i="0" kern="1200" cap="none" baseline="0">
                <a:solidFill>
                  <a:schemeClr val="tx1"/>
                </a:solidFill>
                <a:effectLst/>
                <a:latin typeface="CMU Typewriter Text" charset="0"/>
                <a:ea typeface="CMU Typewriter Text" charset="0"/>
                <a:cs typeface="CMU Typewriter Text" charset="0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StatisticalEvidence.com</a:t>
            </a:r>
            <a:endParaRPr lang="en-US" dirty="0"/>
          </a:p>
          <a:p>
            <a:r>
              <a:rPr lang="en-US" dirty="0"/>
              <a:t>Statistical properties in TAS &amp; PLOS One</a:t>
            </a:r>
          </a:p>
          <a:p>
            <a:r>
              <a:rPr lang="en-US" dirty="0"/>
              <a:t>Retains strict error control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36427-0EAF-E540-BA7F-2AFEC8297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859765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Properties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sz="quarter" idx="13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b="1" dirty="0"/>
                  <a:t>Suppose interval </a:t>
                </a:r>
                <a:r>
                  <a:rPr lang="en-US" altLang="ko-KR" b="1" i="1" dirty="0"/>
                  <a:t>I</a:t>
                </a:r>
                <a:r>
                  <a:rPr lang="en-US" altLang="ko-KR" b="1" dirty="0"/>
                  <a:t> has coverage probability 1-⍺, then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b="1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Three ‘Error’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0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∞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𝛿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 </a:t>
                </a:r>
                <a:r>
                  <a:rPr lang="en-US" dirty="0">
                    <a:solidFill>
                      <a:srgbClr val="C00000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→0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as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n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→∞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(0&lt;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&lt;1|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 </a:t>
                </a:r>
                <a:r>
                  <a:rPr lang="en-US" dirty="0">
                    <a:solidFill>
                      <a:schemeClr val="tx1"/>
                    </a:solidFill>
                  </a:rPr>
                  <a:t>controlled through sample size</a:t>
                </a:r>
                <a:endParaRPr lang="en-US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spcBef>
                    <a:spcPts val="0"/>
                  </a:spcBef>
                  <a:buNone/>
                </a:pPr>
                <a:r>
                  <a:rPr lang="en-US" altLang="ko-KR" dirty="0"/>
                  <a:t>Two False Discovery Rates</a:t>
                </a:r>
              </a:p>
              <a:p>
                <a:pPr marL="0" indent="0">
                  <a:spcBef>
                    <a:spcPts val="0"/>
                  </a:spcBef>
                  <a:buNone/>
                </a:pPr>
                <a:endParaRPr lang="en-US" altLang="ko-KR" sz="1100" dirty="0"/>
              </a:p>
              <a:p>
                <a:pPr marL="457200" indent="-457200">
                  <a:spcBef>
                    <a:spcPts val="0"/>
                  </a:spcBef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=0)</m:t>
                    </m:r>
                    <m:r>
                      <a:rPr lang="en-US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Arial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Arial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 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  <a:ea typeface="Arial" charset="0"/>
                        <a:cs typeface="Arial" charset="0"/>
                      </a:rPr>
                      <m:t>=1)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blipFill rotWithShape="0">
                <a:blip r:embed="rId2"/>
                <a:stretch>
                  <a:fillRect l="-784" t="-800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 rot="20427780">
            <a:off x="6769377" y="2349716"/>
            <a:ext cx="2243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Will examine these first</a:t>
            </a:r>
          </a:p>
        </p:txBody>
      </p:sp>
      <p:sp>
        <p:nvSpPr>
          <p:cNvPr id="8" name="TextBox 7"/>
          <p:cNvSpPr txBox="1"/>
          <p:nvPr/>
        </p:nvSpPr>
        <p:spPr>
          <a:xfrm rot="20442380">
            <a:off x="6737065" y="4814509"/>
            <a:ext cx="2375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CMU Typewriter Text" charset="0"/>
                <a:ea typeface="CMU Typewriter Text" charset="0"/>
                <a:cs typeface="CMU Typewriter Text" charset="0"/>
              </a:rPr>
              <a:t>Will graph to illustrate</a:t>
            </a:r>
          </a:p>
        </p:txBody>
      </p:sp>
    </p:spTree>
    <p:extLst>
      <p:ext uri="{BB962C8B-B14F-4D97-AF65-F5344CB8AC3E}">
        <p14:creationId xmlns:p14="http://schemas.microsoft.com/office/powerpoint/2010/main" val="197326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Statistical Properties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5331" y="1360852"/>
                <a:ext cx="8157114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Three Inferential Categories 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0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	data </a:t>
                </a:r>
                <a:r>
                  <a:rPr lang="en-US" dirty="0">
                    <a:solidFill>
                      <a:srgbClr val="C00000"/>
                    </a:solidFill>
                  </a:rPr>
                  <a:t>incompatible</a:t>
                </a:r>
                <a:r>
                  <a:rPr lang="en-US" dirty="0"/>
                  <a:t> with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=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 </m:t>
                    </m:r>
                  </m:oMath>
                </a14:m>
                <a:r>
                  <a:rPr lang="en-US" dirty="0"/>
                  <a:t> 	data </a:t>
                </a:r>
                <a:r>
                  <a:rPr lang="en-US" dirty="0">
                    <a:solidFill>
                      <a:srgbClr val="C00000"/>
                    </a:solidFill>
                  </a:rPr>
                  <a:t>compatible</a:t>
                </a:r>
                <a:r>
                  <a:rPr lang="en-US" dirty="0"/>
                  <a:t> with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0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</m:oMath>
                </a14:m>
                <a:r>
                  <a:rPr lang="en-US" dirty="0"/>
                  <a:t> &lt; 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⇒</m:t>
                    </m:r>
                  </m:oMath>
                </a14:m>
                <a:r>
                  <a:rPr lang="en-US" dirty="0"/>
                  <a:t> 	data are </a:t>
                </a:r>
                <a:r>
                  <a:rPr lang="en-US" dirty="0">
                    <a:solidFill>
                      <a:srgbClr val="C00000"/>
                    </a:solidFill>
                  </a:rPr>
                  <a:t>inconclusive</a:t>
                </a:r>
                <a:endParaRPr lang="en-US" dirty="0"/>
              </a:p>
              <a:p>
                <a:endParaRPr lang="en-US" sz="1700" dirty="0"/>
              </a:p>
              <a:p>
                <a:r>
                  <a:rPr lang="en-US" b="1" dirty="0"/>
                  <a:t>Three ‘error’ rates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=0|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/>
                  <a:t>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is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=1|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 </m:t>
                    </m:r>
                  </m:oMath>
                </a14:m>
                <a:r>
                  <a:rPr lang="en-US" dirty="0"/>
                  <a:t> 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is not null</a:t>
                </a:r>
              </a:p>
              <a:p>
                <a:pPr marL="594360" indent="-32004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(0&lt;</m:t>
                        </m:r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  <a:ea typeface="Arial" charset="0"/>
                        <a:cs typeface="Arial" charset="0"/>
                      </a:rPr>
                      <m:t>1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|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dirty="0"/>
                  <a:t> 	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is either</a:t>
                </a:r>
              </a:p>
              <a:p>
                <a:endParaRPr lang="en-US" sz="1900" dirty="0"/>
              </a:p>
              <a:p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Arial" charset="0"/>
                        <a:cs typeface="Arial" charset="0"/>
                      </a:rPr>
                      <m:t>𝐻</m:t>
                    </m:r>
                  </m:oMath>
                </a14:m>
                <a:r>
                  <a:rPr lang="en-US" dirty="0"/>
                  <a:t> makes statements about a parameter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Large sample setting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1" y="1360852"/>
                <a:ext cx="8157114" cy="5001847"/>
              </a:xfrm>
              <a:prstGeom prst="rect">
                <a:avLst/>
              </a:prstGeom>
              <a:blipFill>
                <a:blip r:embed="rId2"/>
                <a:stretch>
                  <a:fillRect l="-622" t="-506" b="-1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4AB7C-AA2A-3B45-BD66-EA85F8770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C39E7-FF34-4447-BD63-69014868D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2106637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Statistical Properties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85331" y="1322752"/>
                <a:ext cx="8157114" cy="500184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20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b="0" i="0" kern="1200" cap="none" baseline="0">
                    <a:solidFill>
                      <a:schemeClr val="tx1"/>
                    </a:solidFill>
                    <a:effectLst/>
                    <a:latin typeface="CMU Typewriter Text" charset="0"/>
                    <a:ea typeface="CMU Typewriter Text" charset="0"/>
                    <a:cs typeface="CMU Typewriter Text" charset="0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2600" b="1" dirty="0"/>
                  <a:t>How often are the data incompatible with null?</a:t>
                </a:r>
              </a:p>
              <a:p>
                <a:endParaRPr lang="en-US" altLang="ko-KR" sz="1800" b="1" dirty="0"/>
              </a:p>
              <a:p>
                <a:r>
                  <a:rPr lang="en-US" altLang="ko-KR" sz="2600" dirty="0"/>
                  <a:t>Examine</a:t>
                </a:r>
                <a:r>
                  <a:rPr lang="en-US" altLang="ko-KR" sz="2600" b="1" dirty="0">
                    <a:latin typeface="Arial" pitchFamily="34" charset="0"/>
                    <a:cs typeface="Arial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  <a:ea typeface="Arial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𝑃</m:t>
                        </m:r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(</m:t>
                        </m:r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𝑝</m:t>
                        </m:r>
                      </m:e>
                      <m:sub>
                        <m:r>
                          <a:rPr lang="en-US" sz="2600" i="1">
                            <a:latin typeface="Cambria Math" charset="0"/>
                            <a:ea typeface="Arial" charset="0"/>
                            <a:cs typeface="Arial" charset="0"/>
                          </a:rPr>
                          <m:t>𝛿</m:t>
                        </m:r>
                      </m:sub>
                    </m:sSub>
                    <m:r>
                      <a:rPr lang="en-US" sz="2600" i="1">
                        <a:latin typeface="Cambria Math" charset="0"/>
                        <a:ea typeface="Arial" charset="0"/>
                        <a:cs typeface="Arial" charset="0"/>
                      </a:rPr>
                      <m:t>=0|</m:t>
                    </m:r>
                    <m:r>
                      <a:rPr lang="en-US" sz="2600" b="0" i="1" smtClean="0">
                        <a:latin typeface="Cambria Math" charset="0"/>
                        <a:ea typeface="Arial" charset="0"/>
                        <a:cs typeface="Arial" charset="0"/>
                      </a:rPr>
                      <m:t>𝜃</m:t>
                    </m:r>
                    <m:r>
                      <a:rPr lang="en-US" sz="2600" i="1">
                        <a:latin typeface="Cambria Math" charset="0"/>
                        <a:ea typeface="Arial" charset="0"/>
                        <a:cs typeface="Arial" charset="0"/>
                      </a:rPr>
                      <m:t>)</m:t>
                    </m:r>
                  </m:oMath>
                </a14:m>
                <a:r>
                  <a:rPr lang="en-US" altLang="ko-KR" sz="2600" b="1" dirty="0"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2600" dirty="0"/>
                  <a:t>as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2600" dirty="0"/>
                  <a:t> varies</a:t>
                </a:r>
              </a:p>
              <a:p>
                <a:pPr lvl="1"/>
                <a:r>
                  <a:rPr lang="en-US" sz="2400" dirty="0"/>
                  <a:t>Power function</a:t>
                </a:r>
              </a:p>
              <a:p>
                <a:endParaRPr lang="en-US" sz="1300" dirty="0"/>
              </a:p>
              <a:p>
                <a:r>
                  <a:rPr lang="en-US" sz="2600" dirty="0"/>
                  <a:t>This probability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converges to one for alternatives not near the edge of interval null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converges to zero for null hypotheses not near the edge of the null set</a:t>
                </a:r>
              </a:p>
              <a:p>
                <a:pPr marL="742950" lvl="2" indent="-342900">
                  <a:buFont typeface="Arial" charset="0"/>
                  <a:buChar char="•"/>
                </a:pPr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converges to alpha for hypotheses approaching or on the edge of the null set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331" y="1322752"/>
                <a:ext cx="8157114" cy="5001847"/>
              </a:xfrm>
              <a:prstGeom prst="rect">
                <a:avLst/>
              </a:prstGeom>
              <a:blipFill rotWithShape="0">
                <a:blip r:embed="rId2"/>
                <a:stretch>
                  <a:fillRect l="-971" t="-976" r="-2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182020-F4A4-8B4D-B319-FFFB27113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Blume, Nov 2019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328F70-B882-CF43-8348-F0CB783D5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ASA SGPV Short Course</a:t>
            </a:r>
          </a:p>
        </p:txBody>
      </p:sp>
    </p:spTree>
    <p:extLst>
      <p:ext uri="{BB962C8B-B14F-4D97-AF65-F5344CB8AC3E}">
        <p14:creationId xmlns:p14="http://schemas.microsoft.com/office/powerpoint/2010/main" val="1258756328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2621</TotalTime>
  <Words>1565</Words>
  <Application>Microsoft Macintosh PowerPoint</Application>
  <PresentationFormat>On-screen Show (4:3)</PresentationFormat>
  <Paragraphs>363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맑은 고딕</vt:lpstr>
      <vt:lpstr>Arial</vt:lpstr>
      <vt:lpstr>Calibri</vt:lpstr>
      <vt:lpstr>Cambria Math</vt:lpstr>
      <vt:lpstr>CMU Concrete Roman</vt:lpstr>
      <vt:lpstr>CMU Sans Serif Medium</vt:lpstr>
      <vt:lpstr>CMU Typewriter Text</vt:lpstr>
      <vt:lpstr>CMU Typewriter Text Bold</vt:lpstr>
      <vt:lpstr>CMU Typewriter Text BoldItalic</vt:lpstr>
      <vt:lpstr>Tw Cen MT</vt:lpstr>
      <vt:lpstr>Droplet</vt:lpstr>
      <vt:lpstr>Second-generation p-values: equivalence tests,  statistical properties,  and false discovery rates</vt:lpstr>
      <vt:lpstr>Timeline</vt:lpstr>
      <vt:lpstr>Intro?</vt:lpstr>
      <vt:lpstr>Definition</vt:lpstr>
      <vt:lpstr>Equivalence Tests</vt:lpstr>
      <vt:lpstr>Second-generation p-value </vt:lpstr>
      <vt:lpstr>Statistical Properties</vt:lpstr>
      <vt:lpstr>Statistical Properties</vt:lpstr>
      <vt:lpstr>Statistical Properties</vt:lpstr>
      <vt:lpstr>‘Power’ Function</vt:lpstr>
      <vt:lpstr>PowerPoint Presentation</vt:lpstr>
      <vt:lpstr>Compare with standard methods</vt:lpstr>
      <vt:lpstr>PowerPoint Presentation</vt:lpstr>
      <vt:lpstr>PowerPoint Presentation</vt:lpstr>
      <vt:lpstr>PowerPoint Presentation</vt:lpstr>
      <vt:lpstr>Compatible with Null</vt:lpstr>
      <vt:lpstr>‘Null Power’ Function</vt:lpstr>
      <vt:lpstr>PowerPoint Presentation</vt:lpstr>
      <vt:lpstr>Probability of Inconclusive Data</vt:lpstr>
      <vt:lpstr>PowerPoint Presentation</vt:lpstr>
      <vt:lpstr>PowerPoint Presentation</vt:lpstr>
      <vt:lpstr>Paper 3</vt:lpstr>
      <vt:lpstr>Statistical Properties</vt:lpstr>
      <vt:lpstr>False Discovery Rates</vt:lpstr>
      <vt:lpstr>False discovery rates</vt:lpstr>
      <vt:lpstr>False discovery rates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FDRestimation Package</vt:lpstr>
      <vt:lpstr>Time for the Code Part II!</vt:lpstr>
      <vt:lpstr>What they Learned</vt:lpstr>
      <vt:lpstr>Remarks</vt:lpstr>
      <vt:lpstr>Things we couldn’t get in half day</vt:lpstr>
      <vt:lpstr>Acknowledgements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Megan Hollister</cp:lastModifiedBy>
  <cp:revision>736</cp:revision>
  <cp:lastPrinted>2017-10-09T00:09:04Z</cp:lastPrinted>
  <dcterms:created xsi:type="dcterms:W3CDTF">2014-09-12T17:25:11Z</dcterms:created>
  <dcterms:modified xsi:type="dcterms:W3CDTF">2022-06-10T15:17:26Z</dcterms:modified>
</cp:coreProperties>
</file>